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503030501040103" pitchFamily="34" charset="0"/>
      <p:regular r:id="rId18"/>
    </p:embeddedFont>
    <p:embeddedFont>
      <p:font typeface="Canva Sans Bold" panose="020B0803030501040103" pitchFamily="34" charset="0"/>
      <p:regular r:id="rId19"/>
    </p:embeddedFont>
    <p:embeddedFont>
      <p:font typeface="Poppins" panose="020B0502040504020204" pitchFamily="34" charset="0"/>
      <p:regular r:id="rId20"/>
      <p:bold r:id="rId21"/>
      <p:italic r:id="rId22"/>
      <p:boldItalic r:id="rId23"/>
    </p:embeddedFont>
    <p:embeddedFont>
      <p:font typeface="Poppins Bold" pitchFamily="2" charset="0"/>
      <p:regular r:id="rId24"/>
    </p:embeddedFont>
    <p:embeddedFont>
      <p:font typeface="Poppins Medium" panose="020B0502040504020204" pitchFamily="34" charset="0"/>
      <p:regular r:id="rId25"/>
      <p:italic r:id="rId26"/>
    </p:embeddedFont>
    <p:embeddedFont>
      <p:font typeface="Poppins Ultra-Bold"/>
      <p:regular r:id="rId27"/>
    </p:embeddedFont>
    <p:embeddedFont>
      <p:font typeface="宋体" panose="02010600030101010101" pitchFamily="2" charset="-122"/>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24"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5.fntdata" /><Relationship Id="rId26" Type="http://schemas.openxmlformats.org/officeDocument/2006/relationships/font" Target="fonts/font13.fntdata" /><Relationship Id="rId3" Type="http://schemas.openxmlformats.org/officeDocument/2006/relationships/slide" Target="slides/slide2.xml" /><Relationship Id="rId21" Type="http://schemas.openxmlformats.org/officeDocument/2006/relationships/font" Target="fonts/font8.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4.fntdata" /><Relationship Id="rId25" Type="http://schemas.openxmlformats.org/officeDocument/2006/relationships/font" Target="fonts/font12.fntdata" /><Relationship Id="rId2" Type="http://schemas.openxmlformats.org/officeDocument/2006/relationships/slide" Target="slides/slide1.xml" /><Relationship Id="rId16" Type="http://schemas.openxmlformats.org/officeDocument/2006/relationships/font" Target="fonts/font3.fntdata" /><Relationship Id="rId20" Type="http://schemas.openxmlformats.org/officeDocument/2006/relationships/font" Target="fonts/font7.fntdata" /><Relationship Id="rId29"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11.fntdata" /><Relationship Id="rId32"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font" Target="fonts/font2.fntdata" /><Relationship Id="rId23" Type="http://schemas.openxmlformats.org/officeDocument/2006/relationships/font" Target="fonts/font10.fntdata" /><Relationship Id="rId28" Type="http://schemas.openxmlformats.org/officeDocument/2006/relationships/font" Target="fonts/font15.fntdata" /><Relationship Id="rId10" Type="http://schemas.openxmlformats.org/officeDocument/2006/relationships/slide" Target="slides/slide9.xml" /><Relationship Id="rId19" Type="http://schemas.openxmlformats.org/officeDocument/2006/relationships/font" Target="fonts/font6.fntdata" /><Relationship Id="rId31"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font" Target="fonts/font1.fntdata" /><Relationship Id="rId22" Type="http://schemas.openxmlformats.org/officeDocument/2006/relationships/font" Target="fonts/font9.fntdata" /><Relationship Id="rId27" Type="http://schemas.openxmlformats.org/officeDocument/2006/relationships/font" Target="fonts/font14.fntdata" /><Relationship Id="rId30"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eg" /><Relationship Id="rId7" Type="http://schemas.openxmlformats.org/officeDocument/2006/relationships/image" Target="../media/image6.sv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10.png" /><Relationship Id="rId5" Type="http://schemas.openxmlformats.org/officeDocument/2006/relationships/image" Target="../media/image4.sv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svg" /></Relationships>
</file>

<file path=ppt/slides/_rels/slide10.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43.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hyperlink" Target="https://ssrn.com/abstract=3597146" TargetMode="External" /><Relationship Id="rId2" Type="http://schemas.openxmlformats.org/officeDocument/2006/relationships/image" Target="../media/image44.jpeg" /><Relationship Id="rId1" Type="http://schemas.openxmlformats.org/officeDocument/2006/relationships/slideLayout" Target="../slideLayouts/slideLayout7.xml" /><Relationship Id="rId5" Type="http://schemas.openxmlformats.org/officeDocument/2006/relationships/hyperlink" Target="https://ieeexplore.ieee.org/document/7519234" TargetMode="External" /><Relationship Id="rId4" Type="http://schemas.openxmlformats.org/officeDocument/2006/relationships/hyperlink" Target="https://doi.org/10.1007/s11119-017-9527-4" TargetMode="External" /></Relationships>
</file>

<file path=ppt/slides/_rels/slide12.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eg" /><Relationship Id="rId7" Type="http://schemas.openxmlformats.org/officeDocument/2006/relationships/image" Target="../media/image6.svg" /><Relationship Id="rId2" Type="http://schemas.openxmlformats.org/officeDocument/2006/relationships/image" Target="../media/image45.jpe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svg" /><Relationship Id="rId4" Type="http://schemas.openxmlformats.org/officeDocument/2006/relationships/image" Target="../media/image3.png" /><Relationship Id="rId9" Type="http://schemas.openxmlformats.org/officeDocument/2006/relationships/image" Target="../media/image8.svg" /></Relationships>
</file>

<file path=ppt/slides/_rels/slide2.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11.jpeg" /><Relationship Id="rId1" Type="http://schemas.openxmlformats.org/officeDocument/2006/relationships/slideLayout" Target="../slideLayouts/slideLayout7.xml" /><Relationship Id="rId4" Type="http://schemas.openxmlformats.org/officeDocument/2006/relationships/image" Target="../media/image13.png" /></Relationships>
</file>

<file path=ppt/slides/_rels/slide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png" /><Relationship Id="rId1" Type="http://schemas.openxmlformats.org/officeDocument/2006/relationships/slideLayout" Target="../slideLayouts/slideLayout7.xml" /><Relationship Id="rId5" Type="http://schemas.openxmlformats.org/officeDocument/2006/relationships/image" Target="../media/image4.svg"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8" Type="http://schemas.openxmlformats.org/officeDocument/2006/relationships/image" Target="../media/image22.png" /><Relationship Id="rId13" Type="http://schemas.openxmlformats.org/officeDocument/2006/relationships/image" Target="../media/image25.svg" /><Relationship Id="rId3" Type="http://schemas.openxmlformats.org/officeDocument/2006/relationships/image" Target="../media/image17.svg" /><Relationship Id="rId7" Type="http://schemas.openxmlformats.org/officeDocument/2006/relationships/image" Target="../media/image21.svg" /><Relationship Id="rId12" Type="http://schemas.openxmlformats.org/officeDocument/2006/relationships/image" Target="../media/image24.png" /><Relationship Id="rId2" Type="http://schemas.openxmlformats.org/officeDocument/2006/relationships/image" Target="../media/image16.png" /><Relationship Id="rId1" Type="http://schemas.openxmlformats.org/officeDocument/2006/relationships/slideLayout" Target="../slideLayouts/slideLayout7.xml" /><Relationship Id="rId6" Type="http://schemas.openxmlformats.org/officeDocument/2006/relationships/image" Target="../media/image20.png" /><Relationship Id="rId11" Type="http://schemas.openxmlformats.org/officeDocument/2006/relationships/image" Target="../media/image4.svg" /><Relationship Id="rId5" Type="http://schemas.openxmlformats.org/officeDocument/2006/relationships/image" Target="../media/image19.svg" /><Relationship Id="rId15" Type="http://schemas.openxmlformats.org/officeDocument/2006/relationships/image" Target="../media/image27.svg" /><Relationship Id="rId10" Type="http://schemas.openxmlformats.org/officeDocument/2006/relationships/image" Target="../media/image3.png" /><Relationship Id="rId4" Type="http://schemas.openxmlformats.org/officeDocument/2006/relationships/image" Target="../media/image18.png" /><Relationship Id="rId9" Type="http://schemas.openxmlformats.org/officeDocument/2006/relationships/image" Target="../media/image23.svg" /><Relationship Id="rId14" Type="http://schemas.openxmlformats.org/officeDocument/2006/relationships/image" Target="../media/image26.png" /></Relationships>
</file>

<file path=ppt/slides/_rels/slide6.xml.rels><?xml version="1.0" encoding="UTF-8" standalone="yes"?>
<Relationships xmlns="http://schemas.openxmlformats.org/package/2006/relationships"><Relationship Id="rId8" Type="http://schemas.openxmlformats.org/officeDocument/2006/relationships/image" Target="../media/image13.png" /><Relationship Id="rId13" Type="http://schemas.openxmlformats.org/officeDocument/2006/relationships/image" Target="../media/image34.png" /><Relationship Id="rId18" Type="http://schemas.openxmlformats.org/officeDocument/2006/relationships/image" Target="../media/image39.svg" /><Relationship Id="rId3" Type="http://schemas.openxmlformats.org/officeDocument/2006/relationships/image" Target="../media/image17.svg" /><Relationship Id="rId7" Type="http://schemas.openxmlformats.org/officeDocument/2006/relationships/image" Target="../media/image29.svg" /><Relationship Id="rId12" Type="http://schemas.openxmlformats.org/officeDocument/2006/relationships/image" Target="../media/image33.svg" /><Relationship Id="rId17" Type="http://schemas.openxmlformats.org/officeDocument/2006/relationships/image" Target="../media/image38.png" /><Relationship Id="rId2" Type="http://schemas.openxmlformats.org/officeDocument/2006/relationships/image" Target="../media/image16.png" /><Relationship Id="rId16" Type="http://schemas.openxmlformats.org/officeDocument/2006/relationships/image" Target="../media/image37.svg" /><Relationship Id="rId1" Type="http://schemas.openxmlformats.org/officeDocument/2006/relationships/slideLayout" Target="../slideLayouts/slideLayout7.xml" /><Relationship Id="rId6" Type="http://schemas.openxmlformats.org/officeDocument/2006/relationships/image" Target="../media/image28.png" /><Relationship Id="rId11" Type="http://schemas.openxmlformats.org/officeDocument/2006/relationships/image" Target="../media/image32.png" /><Relationship Id="rId5" Type="http://schemas.openxmlformats.org/officeDocument/2006/relationships/image" Target="../media/image19.svg" /><Relationship Id="rId15" Type="http://schemas.openxmlformats.org/officeDocument/2006/relationships/image" Target="../media/image36.png" /><Relationship Id="rId10" Type="http://schemas.openxmlformats.org/officeDocument/2006/relationships/image" Target="../media/image31.svg" /><Relationship Id="rId4" Type="http://schemas.openxmlformats.org/officeDocument/2006/relationships/image" Target="../media/image18.png" /><Relationship Id="rId9" Type="http://schemas.openxmlformats.org/officeDocument/2006/relationships/image" Target="../media/image30.png" /><Relationship Id="rId14" Type="http://schemas.openxmlformats.org/officeDocument/2006/relationships/image" Target="../media/image35.svg" /></Relationships>
</file>

<file path=ppt/slides/_rels/slide7.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40.png" /><Relationship Id="rId1" Type="http://schemas.openxmlformats.org/officeDocument/2006/relationships/slideLayout" Target="../slideLayouts/slideLayout7.xml" /><Relationship Id="rId5" Type="http://schemas.openxmlformats.org/officeDocument/2006/relationships/image" Target="../media/image13.png" /><Relationship Id="rId4" Type="http://schemas.openxmlformats.org/officeDocument/2006/relationships/image" Target="../media/image4.svg" /></Relationships>
</file>

<file path=ppt/slides/_rels/slide8.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image" Target="../media/image13.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3.png" /><Relationship Id="rId1" Type="http://schemas.openxmlformats.org/officeDocument/2006/relationships/slideLayout" Target="../slideLayouts/slideLayout7.xml" /><Relationship Id="rId5" Type="http://schemas.openxmlformats.org/officeDocument/2006/relationships/image" Target="../media/image42.jpeg" /><Relationship Id="rId4" Type="http://schemas.openxmlformats.org/officeDocument/2006/relationships/image" Target="../media/image19.sv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9C821A57-75B1-CDC7-E148-1904A84470EE}"/>
              </a:ext>
            </a:extLst>
          </p:cNvPr>
          <p:cNvSpPr/>
          <p:nvPr/>
        </p:nvSpPr>
        <p:spPr>
          <a:xfrm>
            <a:off x="0" y="3765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4000"/>
            </a:blip>
            <a:stretch>
              <a:fillRect l="-111" r="-111"/>
            </a:stretch>
          </a:blipFill>
        </p:spPr>
        <p:txBody>
          <a:bodyPr/>
          <a:lstStyle/>
          <a:p>
            <a:endParaRPr lang="en-IN"/>
          </a:p>
        </p:txBody>
      </p:sp>
      <p:grpSp>
        <p:nvGrpSpPr>
          <p:cNvPr id="18" name="Group 3">
            <a:extLst>
              <a:ext uri="{FF2B5EF4-FFF2-40B4-BE49-F238E27FC236}">
                <a16:creationId xmlns:a16="http://schemas.microsoft.com/office/drawing/2014/main" id="{F30C77DD-A734-F504-E816-CA6092D070E0}"/>
              </a:ext>
            </a:extLst>
          </p:cNvPr>
          <p:cNvGrpSpPr/>
          <p:nvPr/>
        </p:nvGrpSpPr>
        <p:grpSpPr>
          <a:xfrm>
            <a:off x="11000267" y="-47660"/>
            <a:ext cx="10938193" cy="10457637"/>
            <a:chOff x="0" y="0"/>
            <a:chExt cx="14584257" cy="13943517"/>
          </a:xfrm>
        </p:grpSpPr>
        <p:pic>
          <p:nvPicPr>
            <p:cNvPr id="19" name="Picture 4">
              <a:extLst>
                <a:ext uri="{FF2B5EF4-FFF2-40B4-BE49-F238E27FC236}">
                  <a16:creationId xmlns:a16="http://schemas.microsoft.com/office/drawing/2014/main" id="{CFB37529-F956-955E-4480-170E11820908}"/>
                </a:ext>
              </a:extLst>
            </p:cNvPr>
            <p:cNvPicPr>
              <a:picLocks noChangeAspect="1"/>
            </p:cNvPicPr>
            <p:nvPr/>
          </p:nvPicPr>
          <p:blipFill>
            <a:blip r:embed="rId3"/>
            <a:srcRect l="17601" r="17601"/>
            <a:stretch>
              <a:fillRect/>
            </a:stretch>
          </p:blipFill>
          <p:spPr>
            <a:xfrm>
              <a:off x="0" y="0"/>
              <a:ext cx="14584257" cy="13943517"/>
            </a:xfrm>
            <a:prstGeom prst="rect">
              <a:avLst/>
            </a:prstGeom>
          </p:spPr>
        </p:pic>
      </p:grpSp>
      <p:sp>
        <p:nvSpPr>
          <p:cNvPr id="20" name="Freeform 5">
            <a:extLst>
              <a:ext uri="{FF2B5EF4-FFF2-40B4-BE49-F238E27FC236}">
                <a16:creationId xmlns:a16="http://schemas.microsoft.com/office/drawing/2014/main" id="{9D3FFD61-4212-1159-CBB4-6EBFA60FD29D}"/>
              </a:ext>
            </a:extLst>
          </p:cNvPr>
          <p:cNvSpPr/>
          <p:nvPr/>
        </p:nvSpPr>
        <p:spPr>
          <a:xfrm rot="5400000">
            <a:off x="3048408" y="2086554"/>
            <a:ext cx="15903717" cy="6878358"/>
          </a:xfrm>
          <a:custGeom>
            <a:avLst/>
            <a:gdLst/>
            <a:ahLst/>
            <a:cxnLst/>
            <a:rect l="l" t="t" r="r" b="b"/>
            <a:pathLst>
              <a:path w="15903717" h="6878358">
                <a:moveTo>
                  <a:pt x="0" y="0"/>
                </a:moveTo>
                <a:lnTo>
                  <a:pt x="15903718" y="0"/>
                </a:lnTo>
                <a:lnTo>
                  <a:pt x="15903718" y="6878357"/>
                </a:lnTo>
                <a:lnTo>
                  <a:pt x="0" y="68783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dirty="0"/>
          </a:p>
        </p:txBody>
      </p:sp>
      <p:sp>
        <p:nvSpPr>
          <p:cNvPr id="21" name="Freeform 6">
            <a:extLst>
              <a:ext uri="{FF2B5EF4-FFF2-40B4-BE49-F238E27FC236}">
                <a16:creationId xmlns:a16="http://schemas.microsoft.com/office/drawing/2014/main" id="{6844B0C5-9E66-D827-4151-4AB9306715B3}"/>
              </a:ext>
            </a:extLst>
          </p:cNvPr>
          <p:cNvSpPr/>
          <p:nvPr/>
        </p:nvSpPr>
        <p:spPr>
          <a:xfrm>
            <a:off x="9389624" y="1250918"/>
            <a:ext cx="856390" cy="856390"/>
          </a:xfrm>
          <a:custGeom>
            <a:avLst/>
            <a:gdLst/>
            <a:ahLst/>
            <a:cxnLst/>
            <a:rect l="l" t="t" r="r" b="b"/>
            <a:pathLst>
              <a:path w="856390" h="856390">
                <a:moveTo>
                  <a:pt x="0" y="0"/>
                </a:moveTo>
                <a:lnTo>
                  <a:pt x="856390" y="0"/>
                </a:lnTo>
                <a:lnTo>
                  <a:pt x="856390" y="856390"/>
                </a:lnTo>
                <a:lnTo>
                  <a:pt x="0" y="856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2" name="Freeform 7">
            <a:extLst>
              <a:ext uri="{FF2B5EF4-FFF2-40B4-BE49-F238E27FC236}">
                <a16:creationId xmlns:a16="http://schemas.microsoft.com/office/drawing/2014/main" id="{5A472296-FAFC-7CAD-EFC9-84345B262F30}"/>
              </a:ext>
            </a:extLst>
          </p:cNvPr>
          <p:cNvSpPr/>
          <p:nvPr/>
        </p:nvSpPr>
        <p:spPr>
          <a:xfrm>
            <a:off x="9853759" y="2876591"/>
            <a:ext cx="392254" cy="392254"/>
          </a:xfrm>
          <a:custGeom>
            <a:avLst/>
            <a:gdLst/>
            <a:ahLst/>
            <a:cxnLst/>
            <a:rect l="l" t="t" r="r" b="b"/>
            <a:pathLst>
              <a:path w="392254" h="392254">
                <a:moveTo>
                  <a:pt x="0" y="0"/>
                </a:moveTo>
                <a:lnTo>
                  <a:pt x="392255" y="0"/>
                </a:lnTo>
                <a:lnTo>
                  <a:pt x="392255" y="392254"/>
                </a:lnTo>
                <a:lnTo>
                  <a:pt x="0" y="392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Freeform 8">
            <a:extLst>
              <a:ext uri="{FF2B5EF4-FFF2-40B4-BE49-F238E27FC236}">
                <a16:creationId xmlns:a16="http://schemas.microsoft.com/office/drawing/2014/main" id="{41111799-A150-73CF-5D7D-08A1E1D286B8}"/>
              </a:ext>
            </a:extLst>
          </p:cNvPr>
          <p:cNvSpPr/>
          <p:nvPr/>
        </p:nvSpPr>
        <p:spPr>
          <a:xfrm>
            <a:off x="8224492" y="7544240"/>
            <a:ext cx="559516" cy="559516"/>
          </a:xfrm>
          <a:custGeom>
            <a:avLst/>
            <a:gdLst/>
            <a:ahLst/>
            <a:cxnLst/>
            <a:rect l="l" t="t" r="r" b="b"/>
            <a:pathLst>
              <a:path w="559516" h="559516">
                <a:moveTo>
                  <a:pt x="0" y="0"/>
                </a:moveTo>
                <a:lnTo>
                  <a:pt x="559516" y="0"/>
                </a:lnTo>
                <a:lnTo>
                  <a:pt x="559516" y="559516"/>
                </a:lnTo>
                <a:lnTo>
                  <a:pt x="0" y="559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4" name="Freeform 9">
            <a:extLst>
              <a:ext uri="{FF2B5EF4-FFF2-40B4-BE49-F238E27FC236}">
                <a16:creationId xmlns:a16="http://schemas.microsoft.com/office/drawing/2014/main" id="{FA47DD08-6701-880A-EBB7-7B268F820EEA}"/>
              </a:ext>
            </a:extLst>
          </p:cNvPr>
          <p:cNvSpPr/>
          <p:nvPr/>
        </p:nvSpPr>
        <p:spPr>
          <a:xfrm>
            <a:off x="9632360" y="6065920"/>
            <a:ext cx="370917" cy="370917"/>
          </a:xfrm>
          <a:custGeom>
            <a:avLst/>
            <a:gdLst/>
            <a:ahLst/>
            <a:cxnLst/>
            <a:rect l="l" t="t" r="r" b="b"/>
            <a:pathLst>
              <a:path w="370917" h="370917">
                <a:moveTo>
                  <a:pt x="0" y="0"/>
                </a:moveTo>
                <a:lnTo>
                  <a:pt x="370917" y="0"/>
                </a:lnTo>
                <a:lnTo>
                  <a:pt x="370917" y="370917"/>
                </a:lnTo>
                <a:lnTo>
                  <a:pt x="0" y="3709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5" name="TextBox 10">
            <a:extLst>
              <a:ext uri="{FF2B5EF4-FFF2-40B4-BE49-F238E27FC236}">
                <a16:creationId xmlns:a16="http://schemas.microsoft.com/office/drawing/2014/main" id="{E29A560F-0517-346C-9D18-0A85D5E7EBAF}"/>
              </a:ext>
            </a:extLst>
          </p:cNvPr>
          <p:cNvSpPr txBox="1"/>
          <p:nvPr/>
        </p:nvSpPr>
        <p:spPr>
          <a:xfrm>
            <a:off x="412349" y="2251367"/>
            <a:ext cx="10015928" cy="4185470"/>
          </a:xfrm>
          <a:prstGeom prst="rect">
            <a:avLst/>
          </a:prstGeom>
        </p:spPr>
        <p:txBody>
          <a:bodyPr lIns="0" tIns="0" rIns="0" bIns="0" rtlCol="0" anchor="t">
            <a:spAutoFit/>
          </a:bodyPr>
          <a:lstStyle/>
          <a:p>
            <a:pPr>
              <a:lnSpc>
                <a:spcPts val="6463"/>
              </a:lnSpc>
            </a:pPr>
            <a:r>
              <a:rPr lang="en-US" sz="5170">
                <a:solidFill>
                  <a:srgbClr val="000000"/>
                </a:solidFill>
                <a:latin typeface="Poppins Ultra-Bold"/>
              </a:rPr>
              <a:t>IoT-Based Smart Irrigation System with Weather Forecast Integration for Efficient Water Management</a:t>
            </a:r>
          </a:p>
          <a:p>
            <a:pPr>
              <a:lnSpc>
                <a:spcPts val="6963"/>
              </a:lnSpc>
            </a:pPr>
            <a:endParaRPr lang="en-US" sz="5170">
              <a:solidFill>
                <a:srgbClr val="000000"/>
              </a:solidFill>
              <a:latin typeface="Poppins Ultra-Bold"/>
            </a:endParaRPr>
          </a:p>
        </p:txBody>
      </p:sp>
      <p:sp>
        <p:nvSpPr>
          <p:cNvPr id="26" name="TextBox 11">
            <a:extLst>
              <a:ext uri="{FF2B5EF4-FFF2-40B4-BE49-F238E27FC236}">
                <a16:creationId xmlns:a16="http://schemas.microsoft.com/office/drawing/2014/main" id="{102CB5C9-E4CD-2920-9C4D-9C0F11A1B10A}"/>
              </a:ext>
            </a:extLst>
          </p:cNvPr>
          <p:cNvSpPr txBox="1"/>
          <p:nvPr/>
        </p:nvSpPr>
        <p:spPr>
          <a:xfrm>
            <a:off x="449604" y="7989456"/>
            <a:ext cx="6529541" cy="2099999"/>
          </a:xfrm>
          <a:prstGeom prst="rect">
            <a:avLst/>
          </a:prstGeom>
        </p:spPr>
        <p:txBody>
          <a:bodyPr lIns="0" tIns="0" rIns="0" bIns="0" rtlCol="0" anchor="t">
            <a:spAutoFit/>
          </a:bodyPr>
          <a:lstStyle/>
          <a:p>
            <a:pPr>
              <a:lnSpc>
                <a:spcPts val="5527"/>
              </a:lnSpc>
            </a:pPr>
            <a:r>
              <a:rPr lang="en-US" sz="3947">
                <a:solidFill>
                  <a:srgbClr val="000000"/>
                </a:solidFill>
                <a:latin typeface="Poppins Bold"/>
              </a:rPr>
              <a:t>Guided by:</a:t>
            </a:r>
          </a:p>
          <a:p>
            <a:pPr>
              <a:lnSpc>
                <a:spcPts val="5527"/>
              </a:lnSpc>
            </a:pPr>
            <a:r>
              <a:rPr lang="en-US" sz="3947">
                <a:solidFill>
                  <a:srgbClr val="000000"/>
                </a:solidFill>
                <a:latin typeface="Poppins Medium"/>
              </a:rPr>
              <a:t>Ch Raga Madhuri</a:t>
            </a:r>
          </a:p>
          <a:p>
            <a:pPr>
              <a:lnSpc>
                <a:spcPts val="5527"/>
              </a:lnSpc>
              <a:spcBef>
                <a:spcPct val="0"/>
              </a:spcBef>
            </a:pPr>
            <a:r>
              <a:rPr lang="en-US" sz="3947">
                <a:solidFill>
                  <a:srgbClr val="000000"/>
                </a:solidFill>
                <a:latin typeface="Poppins Medium"/>
              </a:rPr>
              <a:t>Asst.Professor</a:t>
            </a:r>
          </a:p>
        </p:txBody>
      </p:sp>
      <p:sp>
        <p:nvSpPr>
          <p:cNvPr id="27" name="TextBox 12">
            <a:extLst>
              <a:ext uri="{FF2B5EF4-FFF2-40B4-BE49-F238E27FC236}">
                <a16:creationId xmlns:a16="http://schemas.microsoft.com/office/drawing/2014/main" id="{3541F65A-A21A-858E-F4CB-02B6F5971E1E}"/>
              </a:ext>
            </a:extLst>
          </p:cNvPr>
          <p:cNvSpPr txBox="1"/>
          <p:nvPr/>
        </p:nvSpPr>
        <p:spPr>
          <a:xfrm>
            <a:off x="412349" y="7007235"/>
            <a:ext cx="6529541" cy="709349"/>
          </a:xfrm>
          <a:prstGeom prst="rect">
            <a:avLst/>
          </a:prstGeom>
        </p:spPr>
        <p:txBody>
          <a:bodyPr lIns="0" tIns="0" rIns="0" bIns="0" rtlCol="0" anchor="t">
            <a:spAutoFit/>
          </a:bodyPr>
          <a:lstStyle/>
          <a:p>
            <a:pPr>
              <a:lnSpc>
                <a:spcPts val="5527"/>
              </a:lnSpc>
              <a:spcBef>
                <a:spcPct val="0"/>
              </a:spcBef>
            </a:pPr>
            <a:r>
              <a:rPr lang="en-US" sz="3947">
                <a:solidFill>
                  <a:srgbClr val="000000"/>
                </a:solidFill>
                <a:latin typeface="Poppins Bold"/>
              </a:rPr>
              <a:t>Batch No :</a:t>
            </a:r>
            <a:r>
              <a:rPr lang="en-US" sz="3947">
                <a:solidFill>
                  <a:srgbClr val="000000"/>
                </a:solidFill>
                <a:latin typeface="Poppins"/>
              </a:rPr>
              <a:t> 16</a:t>
            </a:r>
          </a:p>
        </p:txBody>
      </p:sp>
      <p:sp>
        <p:nvSpPr>
          <p:cNvPr id="28" name="TextBox 13">
            <a:extLst>
              <a:ext uri="{FF2B5EF4-FFF2-40B4-BE49-F238E27FC236}">
                <a16:creationId xmlns:a16="http://schemas.microsoft.com/office/drawing/2014/main" id="{3926E0CF-26AE-6D05-316B-D76FFED294B5}"/>
              </a:ext>
            </a:extLst>
          </p:cNvPr>
          <p:cNvSpPr txBox="1"/>
          <p:nvPr/>
        </p:nvSpPr>
        <p:spPr>
          <a:xfrm>
            <a:off x="412349" y="6025013"/>
            <a:ext cx="8525887" cy="709349"/>
          </a:xfrm>
          <a:prstGeom prst="rect">
            <a:avLst/>
          </a:prstGeom>
        </p:spPr>
        <p:txBody>
          <a:bodyPr lIns="0" tIns="0" rIns="0" bIns="0" rtlCol="0" anchor="t">
            <a:spAutoFit/>
          </a:bodyPr>
          <a:lstStyle/>
          <a:p>
            <a:pPr>
              <a:lnSpc>
                <a:spcPts val="5527"/>
              </a:lnSpc>
              <a:spcBef>
                <a:spcPct val="0"/>
              </a:spcBef>
            </a:pPr>
            <a:r>
              <a:rPr lang="en-US" sz="3947">
                <a:solidFill>
                  <a:srgbClr val="000000"/>
                </a:solidFill>
                <a:latin typeface="Poppins Bold"/>
              </a:rPr>
              <a:t>20CS5354 - EPICS (REVIEW 1)</a:t>
            </a:r>
          </a:p>
        </p:txBody>
      </p:sp>
      <p:pic>
        <p:nvPicPr>
          <p:cNvPr id="29" name="Picture 28">
            <a:extLst>
              <a:ext uri="{FF2B5EF4-FFF2-40B4-BE49-F238E27FC236}">
                <a16:creationId xmlns:a16="http://schemas.microsoft.com/office/drawing/2014/main" id="{42BA160C-D052-0A62-920D-DFED175DDBD4}"/>
              </a:ext>
            </a:extLst>
          </p:cNvPr>
          <p:cNvPicPr>
            <a:picLocks noChangeAspect="1"/>
          </p:cNvPicPr>
          <p:nvPr/>
        </p:nvPicPr>
        <p:blipFill>
          <a:blip r:embed="rId10"/>
          <a:stretch>
            <a:fillRect/>
          </a:stretch>
        </p:blipFill>
        <p:spPr>
          <a:xfrm>
            <a:off x="278651" y="821112"/>
            <a:ext cx="804742" cy="859611"/>
          </a:xfrm>
          <a:prstGeom prst="rect">
            <a:avLst/>
          </a:prstGeom>
        </p:spPr>
      </p:pic>
      <p:pic>
        <p:nvPicPr>
          <p:cNvPr id="30" name="Picture 29">
            <a:extLst>
              <a:ext uri="{FF2B5EF4-FFF2-40B4-BE49-F238E27FC236}">
                <a16:creationId xmlns:a16="http://schemas.microsoft.com/office/drawing/2014/main" id="{C9A550FB-B1D9-D604-187B-DFEBCE1E3422}"/>
              </a:ext>
            </a:extLst>
          </p:cNvPr>
          <p:cNvPicPr>
            <a:picLocks noChangeAspect="1"/>
          </p:cNvPicPr>
          <p:nvPr/>
        </p:nvPicPr>
        <p:blipFill>
          <a:blip r:embed="rId11"/>
          <a:stretch>
            <a:fillRect/>
          </a:stretch>
        </p:blipFill>
        <p:spPr>
          <a:xfrm>
            <a:off x="8686800" y="734461"/>
            <a:ext cx="786452" cy="963251"/>
          </a:xfrm>
          <a:prstGeom prst="rect">
            <a:avLst/>
          </a:prstGeom>
        </p:spPr>
      </p:pic>
      <p:sp>
        <p:nvSpPr>
          <p:cNvPr id="31" name="TextBox 30">
            <a:extLst>
              <a:ext uri="{FF2B5EF4-FFF2-40B4-BE49-F238E27FC236}">
                <a16:creationId xmlns:a16="http://schemas.microsoft.com/office/drawing/2014/main" id="{26D5DEB1-3143-035A-3311-4E2D230EC9BF}"/>
              </a:ext>
            </a:extLst>
          </p:cNvPr>
          <p:cNvSpPr txBox="1"/>
          <p:nvPr/>
        </p:nvSpPr>
        <p:spPr>
          <a:xfrm>
            <a:off x="1083393" y="821112"/>
            <a:ext cx="7603407" cy="923330"/>
          </a:xfrm>
          <a:prstGeom prst="rect">
            <a:avLst/>
          </a:prstGeom>
          <a:noFill/>
        </p:spPr>
        <p:txBody>
          <a:bodyPr wrap="square" rtlCol="0">
            <a:spAutoFit/>
          </a:bodyPr>
          <a:lstStyle/>
          <a:p>
            <a:pPr algn="ctr" fontAlgn="ctr">
              <a:lnSpc>
                <a:spcPct val="100000"/>
              </a:lnSpc>
            </a:pPr>
            <a:r>
              <a:rPr lang="en-US" sz="1800" b="1" dirty="0">
                <a:solidFill>
                  <a:schemeClr val="tx1"/>
                </a:solidFill>
                <a:latin typeface="+mj-ea"/>
                <a:cs typeface="+mj-ea"/>
                <a:sym typeface="+mn-ea"/>
              </a:rPr>
              <a:t>V</a:t>
            </a:r>
            <a:r>
              <a:rPr lang="en-IN" altLang="en-US" sz="1800" b="1" dirty="0">
                <a:solidFill>
                  <a:schemeClr val="tx1"/>
                </a:solidFill>
                <a:latin typeface="+mj-ea"/>
                <a:cs typeface="+mj-ea"/>
                <a:sym typeface="+mn-ea"/>
              </a:rPr>
              <a:t>ELAGAPUDI RAMAKRISHNA</a:t>
            </a:r>
            <a:r>
              <a:rPr lang="en-US" sz="1800" b="1" dirty="0">
                <a:solidFill>
                  <a:schemeClr val="tx1"/>
                </a:solidFill>
                <a:latin typeface="+mj-ea"/>
                <a:cs typeface="+mj-ea"/>
                <a:sym typeface="+mn-ea"/>
              </a:rPr>
              <a:t> SIDDHARTHA ENGINEERING COLLEGE</a:t>
            </a:r>
            <a:endParaRPr lang="en-US" sz="1800" b="1" dirty="0">
              <a:solidFill>
                <a:schemeClr val="tx1"/>
              </a:solidFill>
              <a:latin typeface="+mj-ea"/>
              <a:cs typeface="+mj-ea"/>
            </a:endParaRPr>
          </a:p>
          <a:p>
            <a:pPr fontAlgn="ctr">
              <a:lnSpc>
                <a:spcPct val="100000"/>
              </a:lnSpc>
            </a:pPr>
            <a:r>
              <a:rPr lang="en-IN" altLang="en-US" sz="1800" b="1" dirty="0">
                <a:solidFill>
                  <a:schemeClr val="tx1"/>
                </a:solidFill>
                <a:latin typeface="+mj-ea"/>
                <a:cs typeface="+mj-ea"/>
                <a:sym typeface="+mn-ea"/>
              </a:rPr>
              <a:t>             </a:t>
            </a:r>
            <a:r>
              <a:rPr lang="en-US" altLang="en-IN" sz="1800" b="1" dirty="0">
                <a:solidFill>
                  <a:schemeClr val="tx1"/>
                </a:solidFill>
                <a:latin typeface="+mj-ea"/>
                <a:cs typeface="+mj-ea"/>
                <a:sym typeface="+mn-ea"/>
              </a:rPr>
              <a:t>     </a:t>
            </a:r>
            <a:r>
              <a:rPr lang="en-US" sz="1800" b="1" dirty="0">
                <a:solidFill>
                  <a:schemeClr val="tx1"/>
                </a:solidFill>
                <a:latin typeface="+mj-ea"/>
                <a:cs typeface="+mj-ea"/>
                <a:sym typeface="+mn-ea"/>
              </a:rPr>
              <a:t>Department of Computer Science and Engineering</a:t>
            </a:r>
            <a:endParaRPr lang="en-US" altLang="zh-CN" sz="1800" b="1" dirty="0">
              <a:solidFill>
                <a:schemeClr val="tx1"/>
              </a:solidFill>
              <a:latin typeface="+mj-ea"/>
              <a:ea typeface="Open Sans ExtraBold" panose="020B0906030804020204" charset="0"/>
              <a:cs typeface="+mj-ea"/>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97880" y="1681687"/>
            <a:ext cx="6492240" cy="0"/>
          </a:xfrm>
          <a:prstGeom prst="line">
            <a:avLst/>
          </a:prstGeom>
          <a:ln w="38100" cap="flat">
            <a:solidFill>
              <a:srgbClr val="000000"/>
            </a:solidFill>
            <a:prstDash val="solid"/>
            <a:headEnd type="none" w="sm" len="sm"/>
            <a:tailEnd type="none" w="sm" len="sm"/>
          </a:ln>
        </p:spPr>
        <p:txBody>
          <a:bodyPr/>
          <a:lstStyle/>
          <a:p>
            <a:endParaRPr lang="en-IN"/>
          </a:p>
        </p:txBody>
      </p:sp>
      <p:sp>
        <p:nvSpPr>
          <p:cNvPr id="3" name="Freeform 3"/>
          <p:cNvSpPr/>
          <p:nvPr/>
        </p:nvSpPr>
        <p:spPr>
          <a:xfrm rot="-5400000">
            <a:off x="3017892" y="-3994539"/>
            <a:ext cx="12252215" cy="18288000"/>
          </a:xfrm>
          <a:custGeom>
            <a:avLst/>
            <a:gdLst/>
            <a:ahLst/>
            <a:cxnLst/>
            <a:rect l="l" t="t" r="r" b="b"/>
            <a:pathLst>
              <a:path w="12252215" h="18288000">
                <a:moveTo>
                  <a:pt x="0" y="0"/>
                </a:moveTo>
                <a:lnTo>
                  <a:pt x="12252216" y="0"/>
                </a:lnTo>
                <a:lnTo>
                  <a:pt x="12252216" y="18288000"/>
                </a:lnTo>
                <a:lnTo>
                  <a:pt x="0" y="18288000"/>
                </a:lnTo>
                <a:lnTo>
                  <a:pt x="0" y="0"/>
                </a:lnTo>
                <a:close/>
              </a:path>
            </a:pathLst>
          </a:custGeom>
          <a:blipFill>
            <a:blip r:embed="rId2"/>
            <a:stretch>
              <a:fillRect l="-2774" r="-2774"/>
            </a:stretch>
          </a:blipFill>
        </p:spPr>
        <p:txBody>
          <a:bodyPr/>
          <a:lstStyle/>
          <a:p>
            <a:endParaRPr lang="en-IN"/>
          </a:p>
        </p:txBody>
      </p:sp>
      <p:sp>
        <p:nvSpPr>
          <p:cNvPr id="4" name="Freeform 4"/>
          <p:cNvSpPr/>
          <p:nvPr/>
        </p:nvSpPr>
        <p:spPr>
          <a:xfrm rot="-5400000" flipH="1" flipV="1">
            <a:off x="-6732898" y="5282428"/>
            <a:ext cx="13924712" cy="2732725"/>
          </a:xfrm>
          <a:custGeom>
            <a:avLst/>
            <a:gdLst/>
            <a:ahLst/>
            <a:cxnLst/>
            <a:rect l="l" t="t" r="r" b="b"/>
            <a:pathLst>
              <a:path w="13924712" h="2732725">
                <a:moveTo>
                  <a:pt x="13924712" y="2732725"/>
                </a:moveTo>
                <a:lnTo>
                  <a:pt x="0" y="2732725"/>
                </a:lnTo>
                <a:lnTo>
                  <a:pt x="0" y="0"/>
                </a:lnTo>
                <a:lnTo>
                  <a:pt x="13924712" y="0"/>
                </a:lnTo>
                <a:lnTo>
                  <a:pt x="13924712" y="2732725"/>
                </a:lnTo>
                <a:close/>
              </a:path>
            </a:pathLst>
          </a:custGeom>
          <a:blipFill>
            <a:blip r:embed="rId3"/>
            <a:stretch>
              <a:fillRect/>
            </a:stretch>
          </a:blipFill>
        </p:spPr>
        <p:txBody>
          <a:bodyPr/>
          <a:lstStyle/>
          <a:p>
            <a:endParaRPr lang="en-IN"/>
          </a:p>
        </p:txBody>
      </p:sp>
      <p:sp>
        <p:nvSpPr>
          <p:cNvPr id="5" name="Freeform 5"/>
          <p:cNvSpPr/>
          <p:nvPr/>
        </p:nvSpPr>
        <p:spPr>
          <a:xfrm rot="-5400000" flipH="1">
            <a:off x="11097152" y="5282428"/>
            <a:ext cx="13924712" cy="2732725"/>
          </a:xfrm>
          <a:custGeom>
            <a:avLst/>
            <a:gdLst/>
            <a:ahLst/>
            <a:cxnLst/>
            <a:rect l="l" t="t" r="r" b="b"/>
            <a:pathLst>
              <a:path w="13924712" h="2732725">
                <a:moveTo>
                  <a:pt x="13924712" y="0"/>
                </a:moveTo>
                <a:lnTo>
                  <a:pt x="0" y="0"/>
                </a:lnTo>
                <a:lnTo>
                  <a:pt x="0" y="2732725"/>
                </a:lnTo>
                <a:lnTo>
                  <a:pt x="13924712" y="2732725"/>
                </a:lnTo>
                <a:lnTo>
                  <a:pt x="13924712" y="0"/>
                </a:lnTo>
                <a:close/>
              </a:path>
            </a:pathLst>
          </a:custGeom>
          <a:blipFill>
            <a:blip r:embed="rId3"/>
            <a:stretch>
              <a:fillRect/>
            </a:stretch>
          </a:blipFill>
        </p:spPr>
        <p:txBody>
          <a:bodyPr/>
          <a:lstStyle/>
          <a:p>
            <a:endParaRPr lang="en-IN"/>
          </a:p>
        </p:txBody>
      </p:sp>
      <p:sp>
        <p:nvSpPr>
          <p:cNvPr id="6" name="TextBox 6"/>
          <p:cNvSpPr txBox="1"/>
          <p:nvPr/>
        </p:nvSpPr>
        <p:spPr>
          <a:xfrm>
            <a:off x="3242679" y="338367"/>
            <a:ext cx="11802642" cy="990600"/>
          </a:xfrm>
          <a:prstGeom prst="rect">
            <a:avLst/>
          </a:prstGeom>
        </p:spPr>
        <p:txBody>
          <a:bodyPr lIns="0" tIns="0" rIns="0" bIns="0" rtlCol="0" anchor="t">
            <a:spAutoFit/>
          </a:bodyPr>
          <a:lstStyle/>
          <a:p>
            <a:pPr algn="ctr">
              <a:lnSpc>
                <a:spcPts val="7361"/>
              </a:lnSpc>
            </a:pPr>
            <a:r>
              <a:rPr lang="en-US" sz="6134">
                <a:solidFill>
                  <a:srgbClr val="68A231"/>
                </a:solidFill>
                <a:latin typeface="Poppins Ultra-Bold"/>
              </a:rPr>
              <a:t>Project Timeline</a:t>
            </a:r>
          </a:p>
        </p:txBody>
      </p:sp>
      <p:sp>
        <p:nvSpPr>
          <p:cNvPr id="7" name="AutoShape 7"/>
          <p:cNvSpPr/>
          <p:nvPr/>
        </p:nvSpPr>
        <p:spPr>
          <a:xfrm>
            <a:off x="5897880" y="1719787"/>
            <a:ext cx="6492240" cy="0"/>
          </a:xfrm>
          <a:prstGeom prst="line">
            <a:avLst/>
          </a:prstGeom>
          <a:ln w="38100" cap="flat">
            <a:solidFill>
              <a:srgbClr val="000000"/>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430000" y="0"/>
            <a:ext cx="6858000" cy="1028700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369" r="-62369"/>
              </a:stretch>
            </a:blipFill>
          </p:spPr>
          <p:txBody>
            <a:bodyPr/>
            <a:lstStyle/>
            <a:p>
              <a:endParaRPr lang="en-IN"/>
            </a:p>
          </p:txBody>
        </p:sp>
      </p:grpSp>
      <p:sp>
        <p:nvSpPr>
          <p:cNvPr id="4" name="TextBox 4"/>
          <p:cNvSpPr txBox="1"/>
          <p:nvPr/>
        </p:nvSpPr>
        <p:spPr>
          <a:xfrm>
            <a:off x="607300" y="514505"/>
            <a:ext cx="7512960" cy="816059"/>
          </a:xfrm>
          <a:prstGeom prst="rect">
            <a:avLst/>
          </a:prstGeom>
        </p:spPr>
        <p:txBody>
          <a:bodyPr lIns="0" tIns="0" rIns="0" bIns="0" rtlCol="0" anchor="t">
            <a:spAutoFit/>
          </a:bodyPr>
          <a:lstStyle/>
          <a:p>
            <a:pPr>
              <a:lnSpc>
                <a:spcPts val="6097"/>
              </a:lnSpc>
            </a:pPr>
            <a:r>
              <a:rPr lang="en-US" sz="5081">
                <a:solidFill>
                  <a:srgbClr val="68A231"/>
                </a:solidFill>
                <a:latin typeface="Poppins Ultra-Bold"/>
              </a:rPr>
              <a:t>References</a:t>
            </a:r>
          </a:p>
        </p:txBody>
      </p:sp>
      <p:sp>
        <p:nvSpPr>
          <p:cNvPr id="5" name="TextBox 5"/>
          <p:cNvSpPr txBox="1"/>
          <p:nvPr/>
        </p:nvSpPr>
        <p:spPr>
          <a:xfrm>
            <a:off x="607300" y="1565872"/>
            <a:ext cx="10186973" cy="1722135"/>
          </a:xfrm>
          <a:prstGeom prst="rect">
            <a:avLst/>
          </a:prstGeom>
        </p:spPr>
        <p:txBody>
          <a:bodyPr lIns="0" tIns="0" rIns="0" bIns="0" rtlCol="0" anchor="t">
            <a:spAutoFit/>
          </a:bodyPr>
          <a:lstStyle/>
          <a:p>
            <a:pPr>
              <a:lnSpc>
                <a:spcPts val="2729"/>
              </a:lnSpc>
            </a:pPr>
            <a:r>
              <a:rPr lang="en-US" sz="1949">
                <a:solidFill>
                  <a:srgbClr val="231F20"/>
                </a:solidFill>
                <a:latin typeface="Poppins Medium"/>
              </a:rPr>
              <a:t>•[1]S, Velmurugan, An IOT Based Smart Irrigation System Using Soil Moisture and Weather Prediction (May 2, 2020). International Journal of Engineering Research &amp; Technology (IJERT), Volume 8, Issue 07, 2020, Available at SSRN: </a:t>
            </a:r>
            <a:r>
              <a:rPr lang="en-US" sz="1949" u="sng">
                <a:solidFill>
                  <a:srgbClr val="231F20"/>
                </a:solidFill>
                <a:latin typeface="Poppins Medium"/>
                <a:hlinkClick r:id="rId3" tooltip="https://ssrn.com/abstract=3597146"/>
              </a:rPr>
              <a:t>https://ssrn.com/abstract=3597146</a:t>
            </a:r>
          </a:p>
          <a:p>
            <a:pPr>
              <a:lnSpc>
                <a:spcPts val="2729"/>
              </a:lnSpc>
              <a:spcBef>
                <a:spcPct val="0"/>
              </a:spcBef>
            </a:pPr>
            <a:endParaRPr lang="en-US" sz="1949" u="sng">
              <a:solidFill>
                <a:srgbClr val="231F20"/>
              </a:solidFill>
              <a:latin typeface="Poppins Medium"/>
              <a:hlinkClick r:id="rId3" tooltip="https://ssrn.com/abstract=3597146"/>
            </a:endParaRPr>
          </a:p>
        </p:txBody>
      </p:sp>
      <p:sp>
        <p:nvSpPr>
          <p:cNvPr id="6" name="TextBox 6"/>
          <p:cNvSpPr txBox="1"/>
          <p:nvPr/>
        </p:nvSpPr>
        <p:spPr>
          <a:xfrm>
            <a:off x="607300" y="3134654"/>
            <a:ext cx="10186973" cy="1379235"/>
          </a:xfrm>
          <a:prstGeom prst="rect">
            <a:avLst/>
          </a:prstGeom>
        </p:spPr>
        <p:txBody>
          <a:bodyPr lIns="0" tIns="0" rIns="0" bIns="0" rtlCol="0" anchor="t">
            <a:spAutoFit/>
          </a:bodyPr>
          <a:lstStyle/>
          <a:p>
            <a:pPr>
              <a:lnSpc>
                <a:spcPts val="2729"/>
              </a:lnSpc>
            </a:pPr>
            <a:r>
              <a:rPr lang="en-US" sz="1949">
                <a:solidFill>
                  <a:srgbClr val="231F20"/>
                </a:solidFill>
                <a:latin typeface="Poppins Medium"/>
              </a:rPr>
              <a:t>•[2]A. Abdullah, S. A. Enazi and I. Damaj, "AgriSys: A smart and ubiquitous controlled-environment agriculture system," 2016 3rd MEC International Conference on Big Data and Smart City (ICBDSC), Muscat, 2016, pp. 1-6</a:t>
            </a:r>
          </a:p>
          <a:p>
            <a:pPr>
              <a:lnSpc>
                <a:spcPts val="2729"/>
              </a:lnSpc>
              <a:spcBef>
                <a:spcPct val="0"/>
              </a:spcBef>
            </a:pPr>
            <a:endParaRPr lang="en-US" sz="1949">
              <a:solidFill>
                <a:srgbClr val="231F20"/>
              </a:solidFill>
              <a:latin typeface="Poppins Medium"/>
            </a:endParaRPr>
          </a:p>
        </p:txBody>
      </p:sp>
      <p:sp>
        <p:nvSpPr>
          <p:cNvPr id="7" name="TextBox 7"/>
          <p:cNvSpPr txBox="1"/>
          <p:nvPr/>
        </p:nvSpPr>
        <p:spPr>
          <a:xfrm>
            <a:off x="607300" y="7879065"/>
            <a:ext cx="10186973" cy="1379235"/>
          </a:xfrm>
          <a:prstGeom prst="rect">
            <a:avLst/>
          </a:prstGeom>
        </p:spPr>
        <p:txBody>
          <a:bodyPr lIns="0" tIns="0" rIns="0" bIns="0" rtlCol="0" anchor="t">
            <a:spAutoFit/>
          </a:bodyPr>
          <a:lstStyle/>
          <a:p>
            <a:pPr>
              <a:lnSpc>
                <a:spcPts val="2729"/>
              </a:lnSpc>
            </a:pPr>
            <a:r>
              <a:rPr lang="en-US" sz="1949">
                <a:solidFill>
                  <a:srgbClr val="231F20"/>
                </a:solidFill>
                <a:latin typeface="Poppins Medium"/>
              </a:rPr>
              <a:t>•[5]F. Viani, M. Bertolli, M. Salucci, and A. Polo, "Low-cost wireless monitoring and decision support for water saving in agriculture," IEEE Sens. J., vol. 17, pp. 4299-4309, 2017.  https://ieeexplore.ieee.org/document/7930391</a:t>
            </a:r>
          </a:p>
          <a:p>
            <a:pPr>
              <a:lnSpc>
                <a:spcPts val="2729"/>
              </a:lnSpc>
              <a:spcBef>
                <a:spcPct val="0"/>
              </a:spcBef>
            </a:pPr>
            <a:endParaRPr lang="en-US" sz="1949">
              <a:solidFill>
                <a:srgbClr val="231F20"/>
              </a:solidFill>
              <a:latin typeface="Poppins Medium"/>
            </a:endParaRPr>
          </a:p>
        </p:txBody>
      </p:sp>
      <p:sp>
        <p:nvSpPr>
          <p:cNvPr id="8" name="TextBox 8"/>
          <p:cNvSpPr txBox="1"/>
          <p:nvPr/>
        </p:nvSpPr>
        <p:spPr>
          <a:xfrm>
            <a:off x="607300" y="6121724"/>
            <a:ext cx="10186973" cy="1379235"/>
          </a:xfrm>
          <a:prstGeom prst="rect">
            <a:avLst/>
          </a:prstGeom>
        </p:spPr>
        <p:txBody>
          <a:bodyPr lIns="0" tIns="0" rIns="0" bIns="0" rtlCol="0" anchor="t">
            <a:spAutoFit/>
          </a:bodyPr>
          <a:lstStyle/>
          <a:p>
            <a:pPr>
              <a:lnSpc>
                <a:spcPts val="2729"/>
              </a:lnSpc>
            </a:pPr>
            <a:r>
              <a:rPr lang="en-US" sz="1949" dirty="0">
                <a:solidFill>
                  <a:srgbClr val="231F20"/>
                </a:solidFill>
                <a:latin typeface="Poppins"/>
                <a:hlinkClick r:id="rId4" tooltip="https://doi.org/10.1007/s11119-017-9527-4"/>
              </a:rPr>
              <a:t>•[4]Goldstein, A., Fink, L., </a:t>
            </a:r>
            <a:r>
              <a:rPr lang="en-US" sz="1949" dirty="0" err="1">
                <a:solidFill>
                  <a:srgbClr val="231F20"/>
                </a:solidFill>
                <a:latin typeface="Poppins"/>
                <a:hlinkClick r:id="rId4" tooltip="https://doi.org/10.1007/s11119-017-9527-4"/>
              </a:rPr>
              <a:t>Meitin</a:t>
            </a:r>
            <a:r>
              <a:rPr lang="en-US" sz="1949" dirty="0">
                <a:solidFill>
                  <a:srgbClr val="231F20"/>
                </a:solidFill>
                <a:latin typeface="Poppins"/>
                <a:hlinkClick r:id="rId4" tooltip="https://doi.org/10.1007/s11119-017-9527-4"/>
              </a:rPr>
              <a:t>, A., </a:t>
            </a:r>
            <a:r>
              <a:rPr lang="en-US" sz="1949" dirty="0" err="1">
                <a:solidFill>
                  <a:srgbClr val="231F20"/>
                </a:solidFill>
                <a:latin typeface="Poppins"/>
                <a:hlinkClick r:id="rId4" tooltip="https://doi.org/10.1007/s11119-017-9527-4"/>
              </a:rPr>
              <a:t>Bohadana</a:t>
            </a:r>
            <a:r>
              <a:rPr lang="en-US" sz="1949" dirty="0">
                <a:solidFill>
                  <a:srgbClr val="231F20"/>
                </a:solidFill>
                <a:latin typeface="Poppins"/>
                <a:hlinkClick r:id="rId4" tooltip="https://doi.org/10.1007/s11119-017-9527-4"/>
              </a:rPr>
              <a:t>, S., </a:t>
            </a:r>
            <a:r>
              <a:rPr lang="en-US" sz="1949" dirty="0" err="1">
                <a:solidFill>
                  <a:srgbClr val="231F20"/>
                </a:solidFill>
                <a:latin typeface="Poppins"/>
                <a:hlinkClick r:id="rId4" tooltip="https://doi.org/10.1007/s11119-017-9527-4"/>
              </a:rPr>
              <a:t>Lutenberg</a:t>
            </a:r>
            <a:r>
              <a:rPr lang="en-US" sz="1949" dirty="0">
                <a:solidFill>
                  <a:srgbClr val="231F20"/>
                </a:solidFill>
                <a:latin typeface="Poppins"/>
                <a:hlinkClick r:id="rId4" tooltip="https://doi.org/10.1007/s11119-017-9527-4"/>
              </a:rPr>
              <a:t>, O., </a:t>
            </a:r>
            <a:r>
              <a:rPr lang="en-US" sz="1949" dirty="0" err="1">
                <a:solidFill>
                  <a:srgbClr val="231F20"/>
                </a:solidFill>
                <a:latin typeface="Poppins"/>
                <a:hlinkClick r:id="rId4" tooltip="https://doi.org/10.1007/s11119-017-9527-4"/>
              </a:rPr>
              <a:t>Ravid</a:t>
            </a:r>
            <a:r>
              <a:rPr lang="en-US" sz="1949" dirty="0">
                <a:solidFill>
                  <a:srgbClr val="231F20"/>
                </a:solidFill>
                <a:latin typeface="Poppins"/>
                <a:hlinkClick r:id="rId4" tooltip="https://doi.org/10.1007/s11119-017-9527-4"/>
              </a:rPr>
              <a:t>, G., 2017. Applying machine learning on sensor data for irrigation recommendations: revealing the agronomist’s tacit knowledge. Precis. Agric. 19, 421– 444. </a:t>
            </a:r>
          </a:p>
          <a:p>
            <a:pPr>
              <a:lnSpc>
                <a:spcPts val="2729"/>
              </a:lnSpc>
              <a:spcBef>
                <a:spcPct val="0"/>
              </a:spcBef>
            </a:pPr>
            <a:r>
              <a:rPr lang="en-US" sz="1949" dirty="0">
                <a:solidFill>
                  <a:srgbClr val="231F20"/>
                </a:solidFill>
                <a:latin typeface="Poppins"/>
              </a:rPr>
              <a:t>https://doi.org/10.1007/s11119-017-9527-4</a:t>
            </a:r>
          </a:p>
        </p:txBody>
      </p:sp>
      <p:sp>
        <p:nvSpPr>
          <p:cNvPr id="9" name="TextBox 9"/>
          <p:cNvSpPr txBox="1"/>
          <p:nvPr/>
        </p:nvSpPr>
        <p:spPr>
          <a:xfrm>
            <a:off x="607300" y="4456739"/>
            <a:ext cx="10186973" cy="1722135"/>
          </a:xfrm>
          <a:prstGeom prst="rect">
            <a:avLst/>
          </a:prstGeom>
        </p:spPr>
        <p:txBody>
          <a:bodyPr lIns="0" tIns="0" rIns="0" bIns="0" rtlCol="0" anchor="t">
            <a:spAutoFit/>
          </a:bodyPr>
          <a:lstStyle/>
          <a:p>
            <a:pPr>
              <a:lnSpc>
                <a:spcPts val="2729"/>
              </a:lnSpc>
            </a:pPr>
            <a:r>
              <a:rPr lang="en-US" sz="1949">
                <a:solidFill>
                  <a:srgbClr val="231F20"/>
                </a:solidFill>
                <a:latin typeface="Poppins Medium"/>
              </a:rPr>
              <a:t>•[3]N. Putjaika, S. Phusae, A. Chen-Im, P. Phunchongharn and K. Akkarajitsakul, "A control system in an intelligent farming by using arduino technology," 2016 Fifth ICT International Student Paper Conference (ICT-ISPC), Nakhon Pathom, 2016, pp. 53-56 . </a:t>
            </a:r>
            <a:r>
              <a:rPr lang="en-US" sz="1949" u="sng">
                <a:solidFill>
                  <a:srgbClr val="231F20"/>
                </a:solidFill>
                <a:latin typeface="Poppins Medium"/>
                <a:hlinkClick r:id="rId5" tooltip="https://ieeexplore.ieee.org/document/7519234"/>
              </a:rPr>
              <a:t>https://ieeexplore.ieee.org/document/7519234</a:t>
            </a:r>
          </a:p>
          <a:p>
            <a:pPr>
              <a:lnSpc>
                <a:spcPts val="2729"/>
              </a:lnSpc>
              <a:spcBef>
                <a:spcPct val="0"/>
              </a:spcBef>
            </a:pPr>
            <a:endParaRPr lang="en-US" sz="1949" u="sng">
              <a:solidFill>
                <a:srgbClr val="231F20"/>
              </a:solidFill>
              <a:latin typeface="Poppins Medium"/>
              <a:hlinkClick r:id="rId5" tooltip="https://ieeexplore.ieee.org/document/7519234"/>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txBody>
          <a:bodyPr/>
          <a:lstStyle/>
          <a:p>
            <a:endParaRPr lang="en-IN"/>
          </a:p>
        </p:txBody>
      </p:sp>
      <p:grpSp>
        <p:nvGrpSpPr>
          <p:cNvPr id="3" name="Group 3"/>
          <p:cNvGrpSpPr/>
          <p:nvPr/>
        </p:nvGrpSpPr>
        <p:grpSpPr>
          <a:xfrm>
            <a:off x="10044254" y="-39872"/>
            <a:ext cx="8415405" cy="10457637"/>
            <a:chOff x="0" y="0"/>
            <a:chExt cx="11220540" cy="13943517"/>
          </a:xfrm>
        </p:grpSpPr>
        <p:pic>
          <p:nvPicPr>
            <p:cNvPr id="4" name="Picture 4"/>
            <p:cNvPicPr>
              <a:picLocks noChangeAspect="1"/>
            </p:cNvPicPr>
            <p:nvPr/>
          </p:nvPicPr>
          <p:blipFill>
            <a:blip r:embed="rId3"/>
            <a:srcRect l="25073" r="25073"/>
            <a:stretch>
              <a:fillRect/>
            </a:stretch>
          </p:blipFill>
          <p:spPr>
            <a:xfrm>
              <a:off x="0" y="0"/>
              <a:ext cx="11220540" cy="13943517"/>
            </a:xfrm>
            <a:prstGeom prst="rect">
              <a:avLst/>
            </a:prstGeom>
          </p:spPr>
        </p:pic>
      </p:grpSp>
      <p:sp>
        <p:nvSpPr>
          <p:cNvPr id="5" name="Freeform 5"/>
          <p:cNvSpPr/>
          <p:nvPr/>
        </p:nvSpPr>
        <p:spPr>
          <a:xfrm rot="5400000">
            <a:off x="1892507" y="2697888"/>
            <a:ext cx="15903717" cy="6878358"/>
          </a:xfrm>
          <a:custGeom>
            <a:avLst/>
            <a:gdLst/>
            <a:ahLst/>
            <a:cxnLst/>
            <a:rect l="l" t="t" r="r" b="b"/>
            <a:pathLst>
              <a:path w="15903717" h="6878358">
                <a:moveTo>
                  <a:pt x="0" y="0"/>
                </a:moveTo>
                <a:lnTo>
                  <a:pt x="15903718" y="0"/>
                </a:lnTo>
                <a:lnTo>
                  <a:pt x="15903718" y="6878358"/>
                </a:lnTo>
                <a:lnTo>
                  <a:pt x="0" y="6878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8299718" y="1791793"/>
            <a:ext cx="856390" cy="856390"/>
          </a:xfrm>
          <a:custGeom>
            <a:avLst/>
            <a:gdLst/>
            <a:ahLst/>
            <a:cxnLst/>
            <a:rect l="l" t="t" r="r" b="b"/>
            <a:pathLst>
              <a:path w="856390" h="856390">
                <a:moveTo>
                  <a:pt x="0" y="0"/>
                </a:moveTo>
                <a:lnTo>
                  <a:pt x="856390" y="0"/>
                </a:lnTo>
                <a:lnTo>
                  <a:pt x="856390" y="856390"/>
                </a:lnTo>
                <a:lnTo>
                  <a:pt x="0" y="8563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9020437" y="3102975"/>
            <a:ext cx="392254" cy="392254"/>
          </a:xfrm>
          <a:custGeom>
            <a:avLst/>
            <a:gdLst/>
            <a:ahLst/>
            <a:cxnLst/>
            <a:rect l="l" t="t" r="r" b="b"/>
            <a:pathLst>
              <a:path w="392254" h="392254">
                <a:moveTo>
                  <a:pt x="0" y="0"/>
                </a:moveTo>
                <a:lnTo>
                  <a:pt x="392255" y="0"/>
                </a:lnTo>
                <a:lnTo>
                  <a:pt x="392255" y="392254"/>
                </a:lnTo>
                <a:lnTo>
                  <a:pt x="0" y="392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7740202" y="7022318"/>
            <a:ext cx="559516" cy="559516"/>
          </a:xfrm>
          <a:custGeom>
            <a:avLst/>
            <a:gdLst/>
            <a:ahLst/>
            <a:cxnLst/>
            <a:rect l="l" t="t" r="r" b="b"/>
            <a:pathLst>
              <a:path w="559516" h="559516">
                <a:moveTo>
                  <a:pt x="0" y="0"/>
                </a:moveTo>
                <a:lnTo>
                  <a:pt x="559516" y="0"/>
                </a:lnTo>
                <a:lnTo>
                  <a:pt x="559516" y="559517"/>
                </a:lnTo>
                <a:lnTo>
                  <a:pt x="0" y="5595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8527318" y="6137067"/>
            <a:ext cx="370917" cy="370917"/>
          </a:xfrm>
          <a:custGeom>
            <a:avLst/>
            <a:gdLst/>
            <a:ahLst/>
            <a:cxnLst/>
            <a:rect l="l" t="t" r="r" b="b"/>
            <a:pathLst>
              <a:path w="370917" h="370917">
                <a:moveTo>
                  <a:pt x="0" y="0"/>
                </a:moveTo>
                <a:lnTo>
                  <a:pt x="370917" y="0"/>
                </a:lnTo>
                <a:lnTo>
                  <a:pt x="370917" y="370917"/>
                </a:lnTo>
                <a:lnTo>
                  <a:pt x="0" y="3709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TextBox 10"/>
          <p:cNvSpPr txBox="1"/>
          <p:nvPr/>
        </p:nvSpPr>
        <p:spPr>
          <a:xfrm>
            <a:off x="392150" y="3527444"/>
            <a:ext cx="8824414" cy="2095273"/>
          </a:xfrm>
          <a:prstGeom prst="rect">
            <a:avLst/>
          </a:prstGeom>
        </p:spPr>
        <p:txBody>
          <a:bodyPr lIns="0" tIns="0" rIns="0" bIns="0" rtlCol="0" anchor="t">
            <a:spAutoFit/>
          </a:bodyPr>
          <a:lstStyle/>
          <a:p>
            <a:pPr>
              <a:lnSpc>
                <a:spcPts val="16241"/>
              </a:lnSpc>
              <a:spcBef>
                <a:spcPct val="0"/>
              </a:spcBef>
            </a:pPr>
            <a:r>
              <a:rPr lang="en-US" sz="11601">
                <a:solidFill>
                  <a:srgbClr val="000000"/>
                </a:solidFill>
                <a:latin typeface="Poppins Ultra-Bold"/>
              </a:rPr>
              <a:t>Thank You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833228" y="2570497"/>
            <a:ext cx="4078309" cy="4078293"/>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txBody>
            <a:bodyPr/>
            <a:lstStyle/>
            <a:p>
              <a:endParaRPr lang="en-IN"/>
            </a:p>
          </p:txBody>
        </p:sp>
      </p:grpSp>
      <p:grpSp>
        <p:nvGrpSpPr>
          <p:cNvPr id="4" name="Group 4"/>
          <p:cNvGrpSpPr>
            <a:grpSpLocks noChangeAspect="1"/>
          </p:cNvGrpSpPr>
          <p:nvPr/>
        </p:nvGrpSpPr>
        <p:grpSpPr>
          <a:xfrm>
            <a:off x="10397562" y="2558980"/>
            <a:ext cx="4089827" cy="408981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1760" b="-11760"/>
              </a:stretch>
            </a:blipFill>
          </p:spPr>
          <p:txBody>
            <a:bodyPr/>
            <a:lstStyle/>
            <a:p>
              <a:endParaRPr lang="en-IN"/>
            </a:p>
          </p:txBody>
        </p:sp>
      </p:grpSp>
      <p:sp>
        <p:nvSpPr>
          <p:cNvPr id="6" name="Freeform 6"/>
          <p:cNvSpPr/>
          <p:nvPr/>
        </p:nvSpPr>
        <p:spPr>
          <a:xfrm rot="-5400000" flipH="1">
            <a:off x="11063352" y="5130916"/>
            <a:ext cx="13924712" cy="2732725"/>
          </a:xfrm>
          <a:custGeom>
            <a:avLst/>
            <a:gdLst/>
            <a:ahLst/>
            <a:cxnLst/>
            <a:rect l="l" t="t" r="r" b="b"/>
            <a:pathLst>
              <a:path w="13924712" h="2732725">
                <a:moveTo>
                  <a:pt x="13924712" y="0"/>
                </a:moveTo>
                <a:lnTo>
                  <a:pt x="0" y="0"/>
                </a:lnTo>
                <a:lnTo>
                  <a:pt x="0" y="2732725"/>
                </a:lnTo>
                <a:lnTo>
                  <a:pt x="13924712" y="2732725"/>
                </a:lnTo>
                <a:lnTo>
                  <a:pt x="13924712" y="0"/>
                </a:lnTo>
                <a:close/>
              </a:path>
            </a:pathLst>
          </a:custGeom>
          <a:blipFill>
            <a:blip r:embed="rId4"/>
            <a:stretch>
              <a:fillRect/>
            </a:stretch>
          </a:blipFill>
        </p:spPr>
        <p:txBody>
          <a:bodyPr/>
          <a:lstStyle/>
          <a:p>
            <a:endParaRPr lang="en-IN"/>
          </a:p>
        </p:txBody>
      </p:sp>
      <p:sp>
        <p:nvSpPr>
          <p:cNvPr id="7" name="Freeform 7"/>
          <p:cNvSpPr/>
          <p:nvPr/>
        </p:nvSpPr>
        <p:spPr>
          <a:xfrm rot="-5400000" flipH="1" flipV="1">
            <a:off x="-6521520" y="5282428"/>
            <a:ext cx="13924712" cy="2732725"/>
          </a:xfrm>
          <a:custGeom>
            <a:avLst/>
            <a:gdLst/>
            <a:ahLst/>
            <a:cxnLst/>
            <a:rect l="l" t="t" r="r" b="b"/>
            <a:pathLst>
              <a:path w="13924712" h="2732725">
                <a:moveTo>
                  <a:pt x="13924712" y="2732725"/>
                </a:moveTo>
                <a:lnTo>
                  <a:pt x="0" y="2732725"/>
                </a:lnTo>
                <a:lnTo>
                  <a:pt x="0" y="0"/>
                </a:lnTo>
                <a:lnTo>
                  <a:pt x="13924712" y="0"/>
                </a:lnTo>
                <a:lnTo>
                  <a:pt x="13924712" y="2732725"/>
                </a:lnTo>
                <a:close/>
              </a:path>
            </a:pathLst>
          </a:custGeom>
          <a:blipFill>
            <a:blip r:embed="rId4"/>
            <a:stretch>
              <a:fillRect/>
            </a:stretch>
          </a:blipFill>
        </p:spPr>
        <p:txBody>
          <a:bodyPr/>
          <a:lstStyle/>
          <a:p>
            <a:endParaRPr lang="en-IN"/>
          </a:p>
        </p:txBody>
      </p:sp>
      <p:sp>
        <p:nvSpPr>
          <p:cNvPr id="8" name="AutoShape 8"/>
          <p:cNvSpPr/>
          <p:nvPr/>
        </p:nvSpPr>
        <p:spPr>
          <a:xfrm>
            <a:off x="7528897" y="2184210"/>
            <a:ext cx="3246120" cy="0"/>
          </a:xfrm>
          <a:prstGeom prst="line">
            <a:avLst/>
          </a:prstGeom>
          <a:ln w="38100" cap="flat">
            <a:solidFill>
              <a:srgbClr val="000000"/>
            </a:solidFill>
            <a:prstDash val="solid"/>
            <a:headEnd type="none" w="sm" len="sm"/>
            <a:tailEnd type="none" w="sm" len="sm"/>
          </a:ln>
        </p:spPr>
        <p:txBody>
          <a:bodyPr/>
          <a:lstStyle/>
          <a:p>
            <a:endParaRPr lang="en-IN"/>
          </a:p>
        </p:txBody>
      </p:sp>
      <p:sp>
        <p:nvSpPr>
          <p:cNvPr id="9" name="TextBox 9"/>
          <p:cNvSpPr txBox="1"/>
          <p:nvPr/>
        </p:nvSpPr>
        <p:spPr>
          <a:xfrm>
            <a:off x="3800611" y="710645"/>
            <a:ext cx="10686778" cy="1119698"/>
          </a:xfrm>
          <a:prstGeom prst="rect">
            <a:avLst/>
          </a:prstGeom>
        </p:spPr>
        <p:txBody>
          <a:bodyPr lIns="0" tIns="0" rIns="0" bIns="0" rtlCol="0" anchor="t">
            <a:spAutoFit/>
          </a:bodyPr>
          <a:lstStyle/>
          <a:p>
            <a:pPr algn="ctr">
              <a:lnSpc>
                <a:spcPts val="8389"/>
              </a:lnSpc>
            </a:pPr>
            <a:r>
              <a:rPr lang="en-US" sz="6991">
                <a:solidFill>
                  <a:srgbClr val="68A231"/>
                </a:solidFill>
                <a:latin typeface="Poppins Ultra-Bold"/>
              </a:rPr>
              <a:t>About US</a:t>
            </a:r>
          </a:p>
        </p:txBody>
      </p:sp>
      <p:sp>
        <p:nvSpPr>
          <p:cNvPr id="10" name="TextBox 10"/>
          <p:cNvSpPr txBox="1"/>
          <p:nvPr/>
        </p:nvSpPr>
        <p:spPr>
          <a:xfrm>
            <a:off x="3732276" y="6956047"/>
            <a:ext cx="4490474" cy="617263"/>
          </a:xfrm>
          <a:prstGeom prst="rect">
            <a:avLst/>
          </a:prstGeom>
        </p:spPr>
        <p:txBody>
          <a:bodyPr lIns="0" tIns="0" rIns="0" bIns="0" rtlCol="0" anchor="t">
            <a:spAutoFit/>
          </a:bodyPr>
          <a:lstStyle/>
          <a:p>
            <a:pPr algn="ctr">
              <a:lnSpc>
                <a:spcPts val="4827"/>
              </a:lnSpc>
              <a:spcBef>
                <a:spcPct val="0"/>
              </a:spcBef>
            </a:pPr>
            <a:r>
              <a:rPr lang="en-US" sz="3448">
                <a:solidFill>
                  <a:srgbClr val="398923"/>
                </a:solidFill>
                <a:latin typeface="Poppins Ultra-Bold"/>
              </a:rPr>
              <a:t>Hemanth Suresh</a:t>
            </a:r>
          </a:p>
        </p:txBody>
      </p:sp>
      <p:sp>
        <p:nvSpPr>
          <p:cNvPr id="11" name="TextBox 11"/>
          <p:cNvSpPr txBox="1"/>
          <p:nvPr/>
        </p:nvSpPr>
        <p:spPr>
          <a:xfrm>
            <a:off x="10397562" y="6956047"/>
            <a:ext cx="4128184" cy="617263"/>
          </a:xfrm>
          <a:prstGeom prst="rect">
            <a:avLst/>
          </a:prstGeom>
        </p:spPr>
        <p:txBody>
          <a:bodyPr lIns="0" tIns="0" rIns="0" bIns="0" rtlCol="0" anchor="t">
            <a:spAutoFit/>
          </a:bodyPr>
          <a:lstStyle/>
          <a:p>
            <a:pPr algn="ctr">
              <a:lnSpc>
                <a:spcPts val="4827"/>
              </a:lnSpc>
              <a:spcBef>
                <a:spcPct val="0"/>
              </a:spcBef>
            </a:pPr>
            <a:r>
              <a:rPr lang="en-US" sz="3448">
                <a:solidFill>
                  <a:srgbClr val="398923"/>
                </a:solidFill>
                <a:latin typeface="Poppins Ultra-Bold"/>
              </a:rPr>
              <a:t>Sai Kiran</a:t>
            </a:r>
          </a:p>
        </p:txBody>
      </p:sp>
      <p:sp>
        <p:nvSpPr>
          <p:cNvPr id="12" name="TextBox 12"/>
          <p:cNvSpPr txBox="1"/>
          <p:nvPr/>
        </p:nvSpPr>
        <p:spPr>
          <a:xfrm>
            <a:off x="4426128" y="7859060"/>
            <a:ext cx="3102769" cy="701743"/>
          </a:xfrm>
          <a:prstGeom prst="rect">
            <a:avLst/>
          </a:prstGeom>
        </p:spPr>
        <p:txBody>
          <a:bodyPr lIns="0" tIns="0" rIns="0" bIns="0" rtlCol="0" anchor="t">
            <a:spAutoFit/>
          </a:bodyPr>
          <a:lstStyle/>
          <a:p>
            <a:pPr algn="ctr">
              <a:lnSpc>
                <a:spcPts val="5421"/>
              </a:lnSpc>
            </a:pPr>
            <a:r>
              <a:rPr lang="en-US" sz="3872">
                <a:solidFill>
                  <a:srgbClr val="000000"/>
                </a:solidFill>
                <a:latin typeface="Poppins Bold"/>
              </a:rPr>
              <a:t>218W1A0542</a:t>
            </a:r>
          </a:p>
        </p:txBody>
      </p:sp>
      <p:sp>
        <p:nvSpPr>
          <p:cNvPr id="13" name="TextBox 13"/>
          <p:cNvSpPr txBox="1"/>
          <p:nvPr/>
        </p:nvSpPr>
        <p:spPr>
          <a:xfrm>
            <a:off x="10894018" y="7859060"/>
            <a:ext cx="3135273" cy="701743"/>
          </a:xfrm>
          <a:prstGeom prst="rect">
            <a:avLst/>
          </a:prstGeom>
        </p:spPr>
        <p:txBody>
          <a:bodyPr lIns="0" tIns="0" rIns="0" bIns="0" rtlCol="0" anchor="t">
            <a:spAutoFit/>
          </a:bodyPr>
          <a:lstStyle/>
          <a:p>
            <a:pPr algn="ctr">
              <a:lnSpc>
                <a:spcPts val="5421"/>
              </a:lnSpc>
            </a:pPr>
            <a:r>
              <a:rPr lang="en-US" sz="3872">
                <a:solidFill>
                  <a:srgbClr val="000000"/>
                </a:solidFill>
                <a:latin typeface="Poppins Bold"/>
              </a:rPr>
              <a:t>218W1A0546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89883" y="440276"/>
            <a:ext cx="10686778" cy="1119698"/>
          </a:xfrm>
          <a:prstGeom prst="rect">
            <a:avLst/>
          </a:prstGeom>
        </p:spPr>
        <p:txBody>
          <a:bodyPr lIns="0" tIns="0" rIns="0" bIns="0" rtlCol="0" anchor="t">
            <a:spAutoFit/>
          </a:bodyPr>
          <a:lstStyle/>
          <a:p>
            <a:pPr algn="ctr">
              <a:lnSpc>
                <a:spcPts val="8389"/>
              </a:lnSpc>
            </a:pPr>
            <a:r>
              <a:rPr lang="en-US" sz="6991" dirty="0">
                <a:solidFill>
                  <a:srgbClr val="68A231"/>
                </a:solidFill>
                <a:latin typeface="Poppins Ultra-Bold"/>
              </a:rPr>
              <a:t>ABSTRACT</a:t>
            </a:r>
          </a:p>
        </p:txBody>
      </p:sp>
      <p:sp>
        <p:nvSpPr>
          <p:cNvPr id="3" name="Freeform 3"/>
          <p:cNvSpPr/>
          <p:nvPr/>
        </p:nvSpPr>
        <p:spPr>
          <a:xfrm rot="-5400000" flipH="1">
            <a:off x="11066643" y="5282428"/>
            <a:ext cx="13924712" cy="2732725"/>
          </a:xfrm>
          <a:custGeom>
            <a:avLst/>
            <a:gdLst/>
            <a:ahLst/>
            <a:cxnLst/>
            <a:rect l="l" t="t" r="r" b="b"/>
            <a:pathLst>
              <a:path w="13924712" h="2732725">
                <a:moveTo>
                  <a:pt x="13924712" y="0"/>
                </a:moveTo>
                <a:lnTo>
                  <a:pt x="0" y="0"/>
                </a:lnTo>
                <a:lnTo>
                  <a:pt x="0" y="2732725"/>
                </a:lnTo>
                <a:lnTo>
                  <a:pt x="13924712" y="2732725"/>
                </a:lnTo>
                <a:lnTo>
                  <a:pt x="13924712" y="0"/>
                </a:lnTo>
                <a:close/>
              </a:path>
            </a:pathLst>
          </a:custGeom>
          <a:blipFill>
            <a:blip r:embed="rId2"/>
            <a:stretch>
              <a:fillRect/>
            </a:stretch>
          </a:blipFill>
        </p:spPr>
        <p:txBody>
          <a:bodyPr/>
          <a:lstStyle/>
          <a:p>
            <a:endParaRPr lang="en-IN"/>
          </a:p>
        </p:txBody>
      </p:sp>
      <p:sp>
        <p:nvSpPr>
          <p:cNvPr id="4" name="Freeform 4"/>
          <p:cNvSpPr/>
          <p:nvPr/>
        </p:nvSpPr>
        <p:spPr>
          <a:xfrm rot="-5400000" flipH="1" flipV="1">
            <a:off x="-6521520" y="5282427"/>
            <a:ext cx="13924712" cy="2732725"/>
          </a:xfrm>
          <a:custGeom>
            <a:avLst/>
            <a:gdLst/>
            <a:ahLst/>
            <a:cxnLst/>
            <a:rect l="l" t="t" r="r" b="b"/>
            <a:pathLst>
              <a:path w="13924712" h="2732725">
                <a:moveTo>
                  <a:pt x="13924712" y="2732725"/>
                </a:moveTo>
                <a:lnTo>
                  <a:pt x="0" y="2732725"/>
                </a:lnTo>
                <a:lnTo>
                  <a:pt x="0" y="0"/>
                </a:lnTo>
                <a:lnTo>
                  <a:pt x="13924712" y="0"/>
                </a:lnTo>
                <a:lnTo>
                  <a:pt x="13924712" y="2732725"/>
                </a:lnTo>
                <a:close/>
              </a:path>
            </a:pathLst>
          </a:custGeom>
          <a:blipFill>
            <a:blip r:embed="rId2"/>
            <a:stretch>
              <a:fillRect/>
            </a:stretch>
          </a:blipFill>
        </p:spPr>
        <p:txBody>
          <a:bodyPr/>
          <a:lstStyle/>
          <a:p>
            <a:endParaRPr lang="en-IN"/>
          </a:p>
        </p:txBody>
      </p:sp>
      <p:sp>
        <p:nvSpPr>
          <p:cNvPr id="5" name="AutoShape 5"/>
          <p:cNvSpPr/>
          <p:nvPr/>
        </p:nvSpPr>
        <p:spPr>
          <a:xfrm>
            <a:off x="7520940" y="1902373"/>
            <a:ext cx="3246120" cy="0"/>
          </a:xfrm>
          <a:prstGeom prst="line">
            <a:avLst/>
          </a:prstGeom>
          <a:ln w="38100" cap="flat">
            <a:solidFill>
              <a:srgbClr val="000000"/>
            </a:solidFill>
            <a:prstDash val="solid"/>
            <a:headEnd type="none" w="sm" len="sm"/>
            <a:tailEnd type="none" w="sm" len="sm"/>
          </a:ln>
        </p:spPr>
        <p:txBody>
          <a:bodyPr/>
          <a:lstStyle/>
          <a:p>
            <a:endParaRPr lang="en-IN"/>
          </a:p>
        </p:txBody>
      </p:sp>
      <p:sp>
        <p:nvSpPr>
          <p:cNvPr id="6" name="TextBox 6"/>
          <p:cNvSpPr txBox="1"/>
          <p:nvPr/>
        </p:nvSpPr>
        <p:spPr>
          <a:xfrm>
            <a:off x="1409186" y="2169074"/>
            <a:ext cx="15812014" cy="8893076"/>
          </a:xfrm>
          <a:prstGeom prst="rect">
            <a:avLst/>
          </a:prstGeom>
        </p:spPr>
        <p:txBody>
          <a:bodyPr wrap="square" lIns="0" tIns="0" rIns="0" bIns="0" rtlCol="0" anchor="t">
            <a:spAutoFit/>
          </a:bodyPr>
          <a:lstStyle/>
          <a:p>
            <a:pPr algn="just">
              <a:lnSpc>
                <a:spcPts val="4099"/>
              </a:lnSpc>
            </a:pPr>
            <a:r>
              <a:rPr lang="en-US" sz="2400" dirty="0">
                <a:solidFill>
                  <a:srgbClr val="000000"/>
                </a:solidFill>
                <a:latin typeface="Poppins"/>
              </a:rPr>
              <a:t>Efficient water management in agricultural practices is crucial for sustainable farming and resource conservation. This project proposes the development of an IoT-enabled smart irrigation system that leverages weather forecasting data to optimize watering schedules. By integrating real-time weather forecasts, the system aims to enhance water utilization by adjusting irrigation patterns according to upcoming rainfall and temperature conditions. The core of the system involves the utilization of machine learning techniques to analyze historical data and predict the most suitable watering duration for different weather </a:t>
            </a:r>
            <a:r>
              <a:rPr lang="en-US" sz="2400" dirty="0" err="1">
                <a:solidFill>
                  <a:srgbClr val="000000"/>
                </a:solidFill>
                <a:latin typeface="Poppins"/>
              </a:rPr>
              <a:t>scenarios.The</a:t>
            </a:r>
            <a:r>
              <a:rPr lang="en-US" sz="2400" dirty="0">
                <a:solidFill>
                  <a:srgbClr val="000000"/>
                </a:solidFill>
                <a:latin typeface="Poppins"/>
              </a:rPr>
              <a:t> IoT device functions by interfacing with the farmer's irrigation motor. Upon activation, it retrieves and processes weather forecasts for the designated time frame. These forecasts include precipitation probabilities and temperature projections. Using this information, the device employs a trained machine learning model that takes into account historical weather patterns and corresponding watering schedules. The model adjusts the watering duration, ensuring that irrigation is optimized to complement anticipated weather conditions.</a:t>
            </a:r>
          </a:p>
          <a:p>
            <a:pPr algn="just">
              <a:lnSpc>
                <a:spcPts val="4099"/>
              </a:lnSpc>
            </a:pPr>
            <a:endParaRPr lang="en-US" sz="2400" dirty="0">
              <a:solidFill>
                <a:srgbClr val="000000"/>
              </a:solidFill>
              <a:latin typeface="Poppins"/>
            </a:endParaRPr>
          </a:p>
          <a:p>
            <a:pPr algn="just">
              <a:lnSpc>
                <a:spcPts val="4099"/>
              </a:lnSpc>
            </a:pPr>
            <a:r>
              <a:rPr lang="en-US" sz="3200" b="1" dirty="0">
                <a:solidFill>
                  <a:schemeClr val="accent3">
                    <a:lumMod val="75000"/>
                  </a:schemeClr>
                </a:solidFill>
                <a:latin typeface="Poppins"/>
              </a:rPr>
              <a:t>Keywords:</a:t>
            </a:r>
          </a:p>
          <a:p>
            <a:pPr algn="just">
              <a:lnSpc>
                <a:spcPts val="4099"/>
              </a:lnSpc>
            </a:pPr>
            <a:r>
              <a:rPr lang="en-US" sz="2400" dirty="0">
                <a:solidFill>
                  <a:srgbClr val="000000"/>
                </a:solidFill>
                <a:latin typeface="Poppins"/>
              </a:rPr>
              <a:t>Smart Irrigation, IoT, Weather Forecasting, Machine Learning, Water Management, Weather APIs</a:t>
            </a:r>
          </a:p>
          <a:p>
            <a:pPr algn="just">
              <a:lnSpc>
                <a:spcPts val="4099"/>
              </a:lnSpc>
            </a:pPr>
            <a:endParaRPr lang="en-US" sz="2400" b="1" dirty="0">
              <a:solidFill>
                <a:srgbClr val="000000"/>
              </a:solidFill>
              <a:latin typeface="Poppins"/>
            </a:endParaRPr>
          </a:p>
          <a:p>
            <a:pPr algn="just">
              <a:lnSpc>
                <a:spcPts val="4099"/>
              </a:lnSpc>
            </a:pPr>
            <a:endParaRPr lang="en-US" sz="2400" dirty="0">
              <a:solidFill>
                <a:srgbClr val="000000"/>
              </a:solidFill>
              <a:latin typeface="Poppin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33687" y="-196725"/>
            <a:ext cx="11294579" cy="11294579"/>
          </a:xfrm>
          <a:custGeom>
            <a:avLst/>
            <a:gdLst/>
            <a:ahLst/>
            <a:cxnLst/>
            <a:rect l="l" t="t" r="r" b="b"/>
            <a:pathLst>
              <a:path w="11294579" h="11294579">
                <a:moveTo>
                  <a:pt x="0" y="0"/>
                </a:moveTo>
                <a:lnTo>
                  <a:pt x="11294579" y="0"/>
                </a:lnTo>
                <a:lnTo>
                  <a:pt x="11294579" y="11294579"/>
                </a:lnTo>
                <a:lnTo>
                  <a:pt x="0" y="11294579"/>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208031" y="971550"/>
            <a:ext cx="8456307" cy="949473"/>
          </a:xfrm>
          <a:prstGeom prst="rect">
            <a:avLst/>
          </a:prstGeom>
        </p:spPr>
        <p:txBody>
          <a:bodyPr lIns="0" tIns="0" rIns="0" bIns="0" rtlCol="0" anchor="t">
            <a:spAutoFit/>
          </a:bodyPr>
          <a:lstStyle/>
          <a:p>
            <a:pPr>
              <a:lnSpc>
                <a:spcPts val="7080"/>
              </a:lnSpc>
            </a:pPr>
            <a:r>
              <a:rPr lang="en-US" sz="5900">
                <a:solidFill>
                  <a:srgbClr val="398923"/>
                </a:solidFill>
                <a:latin typeface="Poppins Ultra-Bold"/>
              </a:rPr>
              <a:t>Client Details</a:t>
            </a:r>
          </a:p>
        </p:txBody>
      </p:sp>
      <p:sp>
        <p:nvSpPr>
          <p:cNvPr id="4" name="AutoShape 4"/>
          <p:cNvSpPr/>
          <p:nvPr/>
        </p:nvSpPr>
        <p:spPr>
          <a:xfrm>
            <a:off x="208031" y="2419075"/>
            <a:ext cx="5717188" cy="0"/>
          </a:xfrm>
          <a:prstGeom prst="line">
            <a:avLst/>
          </a:prstGeom>
          <a:ln w="38100" cap="flat">
            <a:solidFill>
              <a:srgbClr val="000000"/>
            </a:solidFill>
            <a:prstDash val="solid"/>
            <a:headEnd type="none" w="sm" len="sm"/>
            <a:tailEnd type="none" w="sm" len="sm"/>
          </a:ln>
        </p:spPr>
        <p:txBody>
          <a:bodyPr/>
          <a:lstStyle/>
          <a:p>
            <a:endParaRPr lang="en-IN"/>
          </a:p>
        </p:txBody>
      </p:sp>
      <p:sp>
        <p:nvSpPr>
          <p:cNvPr id="5" name="Freeform 5"/>
          <p:cNvSpPr/>
          <p:nvPr/>
        </p:nvSpPr>
        <p:spPr>
          <a:xfrm>
            <a:off x="8585130" y="952336"/>
            <a:ext cx="10643135" cy="7977917"/>
          </a:xfrm>
          <a:custGeom>
            <a:avLst/>
            <a:gdLst/>
            <a:ahLst/>
            <a:cxnLst/>
            <a:rect l="l" t="t" r="r" b="b"/>
            <a:pathLst>
              <a:path w="10643135" h="7977917">
                <a:moveTo>
                  <a:pt x="0" y="0"/>
                </a:moveTo>
                <a:lnTo>
                  <a:pt x="10643136" y="0"/>
                </a:lnTo>
                <a:lnTo>
                  <a:pt x="10643136" y="7977917"/>
                </a:lnTo>
                <a:lnTo>
                  <a:pt x="0" y="7977917"/>
                </a:lnTo>
                <a:lnTo>
                  <a:pt x="0" y="0"/>
                </a:lnTo>
                <a:close/>
              </a:path>
            </a:pathLst>
          </a:custGeom>
          <a:blipFill>
            <a:blip r:embed="rId3"/>
            <a:stretch>
              <a:fillRect/>
            </a:stretch>
          </a:blipFill>
        </p:spPr>
        <p:txBody>
          <a:bodyPr/>
          <a:lstStyle/>
          <a:p>
            <a:endParaRPr lang="en-IN"/>
          </a:p>
        </p:txBody>
      </p:sp>
      <p:sp>
        <p:nvSpPr>
          <p:cNvPr id="6" name="TextBox 6"/>
          <p:cNvSpPr txBox="1"/>
          <p:nvPr/>
        </p:nvSpPr>
        <p:spPr>
          <a:xfrm>
            <a:off x="208031" y="2828650"/>
            <a:ext cx="6845379" cy="828040"/>
          </a:xfrm>
          <a:prstGeom prst="rect">
            <a:avLst/>
          </a:prstGeom>
        </p:spPr>
        <p:txBody>
          <a:bodyPr lIns="0" tIns="0" rIns="0" bIns="0" rtlCol="0" anchor="t">
            <a:spAutoFit/>
          </a:bodyPr>
          <a:lstStyle/>
          <a:p>
            <a:pPr algn="ctr">
              <a:lnSpc>
                <a:spcPts val="6860"/>
              </a:lnSpc>
            </a:pPr>
            <a:r>
              <a:rPr lang="en-US" sz="4900">
                <a:solidFill>
                  <a:srgbClr val="000000"/>
                </a:solidFill>
                <a:latin typeface="Canva Sans Bold"/>
              </a:rPr>
              <a:t>Name : M.Appalanaidu</a:t>
            </a:r>
          </a:p>
        </p:txBody>
      </p:sp>
      <p:sp>
        <p:nvSpPr>
          <p:cNvPr id="7" name="TextBox 7"/>
          <p:cNvSpPr txBox="1"/>
          <p:nvPr/>
        </p:nvSpPr>
        <p:spPr>
          <a:xfrm>
            <a:off x="256013" y="5360395"/>
            <a:ext cx="6314123" cy="863600"/>
          </a:xfrm>
          <a:prstGeom prst="rect">
            <a:avLst/>
          </a:prstGeom>
        </p:spPr>
        <p:txBody>
          <a:bodyPr lIns="0" tIns="0" rIns="0" bIns="0" rtlCol="0" anchor="t">
            <a:spAutoFit/>
          </a:bodyPr>
          <a:lstStyle/>
          <a:p>
            <a:pPr algn="ctr">
              <a:lnSpc>
                <a:spcPts val="7000"/>
              </a:lnSpc>
            </a:pPr>
            <a:r>
              <a:rPr lang="en-US" sz="5000">
                <a:solidFill>
                  <a:srgbClr val="000000"/>
                </a:solidFill>
                <a:latin typeface="Canva Sans Bold"/>
              </a:rPr>
              <a:t>Occupation : Farmer</a:t>
            </a:r>
          </a:p>
        </p:txBody>
      </p:sp>
      <p:sp>
        <p:nvSpPr>
          <p:cNvPr id="8" name="TextBox 8"/>
          <p:cNvSpPr txBox="1"/>
          <p:nvPr/>
        </p:nvSpPr>
        <p:spPr>
          <a:xfrm>
            <a:off x="208031" y="6621187"/>
            <a:ext cx="4809768" cy="863600"/>
          </a:xfrm>
          <a:prstGeom prst="rect">
            <a:avLst/>
          </a:prstGeom>
        </p:spPr>
        <p:txBody>
          <a:bodyPr lIns="0" tIns="0" rIns="0" bIns="0" rtlCol="0" anchor="t">
            <a:spAutoFit/>
          </a:bodyPr>
          <a:lstStyle/>
          <a:p>
            <a:pPr algn="ctr">
              <a:lnSpc>
                <a:spcPts val="7000"/>
              </a:lnSpc>
            </a:pPr>
            <a:r>
              <a:rPr lang="en-US" sz="5000">
                <a:solidFill>
                  <a:srgbClr val="000000"/>
                </a:solidFill>
                <a:latin typeface="Canva Sans Bold"/>
              </a:rPr>
              <a:t>Village : Kanuru</a:t>
            </a:r>
          </a:p>
        </p:txBody>
      </p:sp>
      <p:sp>
        <p:nvSpPr>
          <p:cNvPr id="9" name="TextBox 9"/>
          <p:cNvSpPr txBox="1"/>
          <p:nvPr/>
        </p:nvSpPr>
        <p:spPr>
          <a:xfrm>
            <a:off x="208031" y="7884837"/>
            <a:ext cx="4266009" cy="863600"/>
          </a:xfrm>
          <a:prstGeom prst="rect">
            <a:avLst/>
          </a:prstGeom>
        </p:spPr>
        <p:txBody>
          <a:bodyPr lIns="0" tIns="0" rIns="0" bIns="0" rtlCol="0" anchor="t">
            <a:spAutoFit/>
          </a:bodyPr>
          <a:lstStyle/>
          <a:p>
            <a:pPr algn="ctr">
              <a:lnSpc>
                <a:spcPts val="7000"/>
              </a:lnSpc>
            </a:pPr>
            <a:r>
              <a:rPr lang="en-US" sz="5000">
                <a:solidFill>
                  <a:srgbClr val="000000"/>
                </a:solidFill>
                <a:latin typeface="Canva Sans Bold"/>
              </a:rPr>
              <a:t>Land : 2 Acers</a:t>
            </a:r>
          </a:p>
        </p:txBody>
      </p:sp>
      <p:sp>
        <p:nvSpPr>
          <p:cNvPr id="10" name="Freeform 10"/>
          <p:cNvSpPr/>
          <p:nvPr/>
        </p:nvSpPr>
        <p:spPr>
          <a:xfrm rot="5400000">
            <a:off x="-458310" y="4013018"/>
            <a:ext cx="16173348" cy="6994973"/>
          </a:xfrm>
          <a:custGeom>
            <a:avLst/>
            <a:gdLst/>
            <a:ahLst/>
            <a:cxnLst/>
            <a:rect l="l" t="t" r="r" b="b"/>
            <a:pathLst>
              <a:path w="16173348" h="6994973">
                <a:moveTo>
                  <a:pt x="0" y="0"/>
                </a:moveTo>
                <a:lnTo>
                  <a:pt x="16173348" y="0"/>
                </a:lnTo>
                <a:lnTo>
                  <a:pt x="16173348" y="6994973"/>
                </a:lnTo>
                <a:lnTo>
                  <a:pt x="0" y="69949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 name="TextBox 11"/>
          <p:cNvSpPr txBox="1"/>
          <p:nvPr/>
        </p:nvSpPr>
        <p:spPr>
          <a:xfrm>
            <a:off x="256013" y="4077695"/>
            <a:ext cx="2401014" cy="863600"/>
          </a:xfrm>
          <a:prstGeom prst="rect">
            <a:avLst/>
          </a:prstGeom>
        </p:spPr>
        <p:txBody>
          <a:bodyPr lIns="0" tIns="0" rIns="0" bIns="0" rtlCol="0" anchor="t">
            <a:spAutoFit/>
          </a:bodyPr>
          <a:lstStyle/>
          <a:p>
            <a:pPr algn="ctr">
              <a:lnSpc>
                <a:spcPts val="7000"/>
              </a:lnSpc>
            </a:pPr>
            <a:r>
              <a:rPr lang="en-US" sz="5000">
                <a:solidFill>
                  <a:srgbClr val="000000"/>
                </a:solidFill>
                <a:latin typeface="Canva Sans Bold"/>
              </a:rPr>
              <a:t>Age : 53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01110" y="3494444"/>
            <a:ext cx="6496667" cy="1264212"/>
          </a:xfrm>
          <a:custGeom>
            <a:avLst/>
            <a:gdLst/>
            <a:ahLst/>
            <a:cxnLst/>
            <a:rect l="l" t="t" r="r" b="b"/>
            <a:pathLst>
              <a:path w="6496667" h="1264212">
                <a:moveTo>
                  <a:pt x="0" y="0"/>
                </a:moveTo>
                <a:lnTo>
                  <a:pt x="6496667" y="0"/>
                </a:lnTo>
                <a:lnTo>
                  <a:pt x="6496667" y="1264212"/>
                </a:lnTo>
                <a:lnTo>
                  <a:pt x="0" y="1264212"/>
                </a:lnTo>
                <a:lnTo>
                  <a:pt x="0" y="0"/>
                </a:lnTo>
                <a:close/>
              </a:path>
            </a:pathLst>
          </a:custGeom>
          <a:blipFill>
            <a:blip r:embed="rId2">
              <a:extLst>
                <a:ext uri="{96DAC541-7B7A-43D3-8B79-37D633B846F1}">
                  <asvg:svgBlip xmlns:asvg="http://schemas.microsoft.com/office/drawing/2016/SVG/main" r:embed="rId3"/>
                </a:ext>
              </a:extLst>
            </a:blip>
            <a:stretch>
              <a:fillRect l="-72623"/>
            </a:stretch>
          </a:blipFill>
        </p:spPr>
        <p:txBody>
          <a:bodyPr/>
          <a:lstStyle/>
          <a:p>
            <a:endParaRPr lang="en-IN"/>
          </a:p>
        </p:txBody>
      </p:sp>
      <p:sp>
        <p:nvSpPr>
          <p:cNvPr id="3" name="Freeform 3"/>
          <p:cNvSpPr/>
          <p:nvPr/>
        </p:nvSpPr>
        <p:spPr>
          <a:xfrm>
            <a:off x="574500" y="3137182"/>
            <a:ext cx="2090826" cy="2090826"/>
          </a:xfrm>
          <a:custGeom>
            <a:avLst/>
            <a:gdLst/>
            <a:ahLst/>
            <a:cxnLst/>
            <a:rect l="l" t="t" r="r" b="b"/>
            <a:pathLst>
              <a:path w="2090826" h="2090826">
                <a:moveTo>
                  <a:pt x="0" y="0"/>
                </a:moveTo>
                <a:lnTo>
                  <a:pt x="2090826" y="0"/>
                </a:lnTo>
                <a:lnTo>
                  <a:pt x="2090826" y="2090826"/>
                </a:lnTo>
                <a:lnTo>
                  <a:pt x="0" y="2090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2001110" y="6701254"/>
            <a:ext cx="6423536" cy="1264212"/>
          </a:xfrm>
          <a:custGeom>
            <a:avLst/>
            <a:gdLst/>
            <a:ahLst/>
            <a:cxnLst/>
            <a:rect l="l" t="t" r="r" b="b"/>
            <a:pathLst>
              <a:path w="6423536" h="1264212">
                <a:moveTo>
                  <a:pt x="0" y="0"/>
                </a:moveTo>
                <a:lnTo>
                  <a:pt x="6423536" y="0"/>
                </a:lnTo>
                <a:lnTo>
                  <a:pt x="6423536" y="1264212"/>
                </a:lnTo>
                <a:lnTo>
                  <a:pt x="0" y="1264212"/>
                </a:lnTo>
                <a:lnTo>
                  <a:pt x="0" y="0"/>
                </a:lnTo>
                <a:close/>
              </a:path>
            </a:pathLst>
          </a:custGeom>
          <a:blipFill>
            <a:blip r:embed="rId2">
              <a:extLst>
                <a:ext uri="{96DAC541-7B7A-43D3-8B79-37D633B846F1}">
                  <asvg:svgBlip xmlns:asvg="http://schemas.microsoft.com/office/drawing/2016/SVG/main" r:embed="rId3"/>
                </a:ext>
              </a:extLst>
            </a:blip>
            <a:stretch>
              <a:fillRect l="-74588"/>
            </a:stretch>
          </a:blipFill>
        </p:spPr>
        <p:txBody>
          <a:bodyPr/>
          <a:lstStyle/>
          <a:p>
            <a:endParaRPr lang="en-IN"/>
          </a:p>
        </p:txBody>
      </p:sp>
      <p:sp>
        <p:nvSpPr>
          <p:cNvPr id="5" name="Freeform 5"/>
          <p:cNvSpPr/>
          <p:nvPr/>
        </p:nvSpPr>
        <p:spPr>
          <a:xfrm>
            <a:off x="574500" y="6287947"/>
            <a:ext cx="2090826" cy="2090826"/>
          </a:xfrm>
          <a:custGeom>
            <a:avLst/>
            <a:gdLst/>
            <a:ahLst/>
            <a:cxnLst/>
            <a:rect l="l" t="t" r="r" b="b"/>
            <a:pathLst>
              <a:path w="2090826" h="2090826">
                <a:moveTo>
                  <a:pt x="0" y="0"/>
                </a:moveTo>
                <a:lnTo>
                  <a:pt x="2090826" y="0"/>
                </a:lnTo>
                <a:lnTo>
                  <a:pt x="2090826" y="2090826"/>
                </a:lnTo>
                <a:lnTo>
                  <a:pt x="0" y="2090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0439091" y="3550489"/>
            <a:ext cx="6496667" cy="1264212"/>
          </a:xfrm>
          <a:custGeom>
            <a:avLst/>
            <a:gdLst/>
            <a:ahLst/>
            <a:cxnLst/>
            <a:rect l="l" t="t" r="r" b="b"/>
            <a:pathLst>
              <a:path w="6496667" h="1264212">
                <a:moveTo>
                  <a:pt x="0" y="0"/>
                </a:moveTo>
                <a:lnTo>
                  <a:pt x="6496667" y="0"/>
                </a:lnTo>
                <a:lnTo>
                  <a:pt x="6496667" y="1264212"/>
                </a:lnTo>
                <a:lnTo>
                  <a:pt x="0" y="1264212"/>
                </a:lnTo>
                <a:lnTo>
                  <a:pt x="0" y="0"/>
                </a:lnTo>
                <a:close/>
              </a:path>
            </a:pathLst>
          </a:custGeom>
          <a:blipFill>
            <a:blip r:embed="rId2">
              <a:extLst>
                <a:ext uri="{96DAC541-7B7A-43D3-8B79-37D633B846F1}">
                  <asvg:svgBlip xmlns:asvg="http://schemas.microsoft.com/office/drawing/2016/SVG/main" r:embed="rId3"/>
                </a:ext>
              </a:extLst>
            </a:blip>
            <a:stretch>
              <a:fillRect l="-72623"/>
            </a:stretch>
          </a:blipFill>
        </p:spPr>
        <p:txBody>
          <a:bodyPr/>
          <a:lstStyle/>
          <a:p>
            <a:endParaRPr lang="en-IN"/>
          </a:p>
        </p:txBody>
      </p:sp>
      <p:sp>
        <p:nvSpPr>
          <p:cNvPr id="7" name="Freeform 7"/>
          <p:cNvSpPr/>
          <p:nvPr/>
        </p:nvSpPr>
        <p:spPr>
          <a:xfrm>
            <a:off x="9049046" y="3137182"/>
            <a:ext cx="2090826" cy="2090826"/>
          </a:xfrm>
          <a:custGeom>
            <a:avLst/>
            <a:gdLst/>
            <a:ahLst/>
            <a:cxnLst/>
            <a:rect l="l" t="t" r="r" b="b"/>
            <a:pathLst>
              <a:path w="2090826" h="2090826">
                <a:moveTo>
                  <a:pt x="0" y="0"/>
                </a:moveTo>
                <a:lnTo>
                  <a:pt x="2090826" y="0"/>
                </a:lnTo>
                <a:lnTo>
                  <a:pt x="2090826" y="2090826"/>
                </a:lnTo>
                <a:lnTo>
                  <a:pt x="0" y="2090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0475656" y="6701254"/>
            <a:ext cx="6423536" cy="1264212"/>
          </a:xfrm>
          <a:custGeom>
            <a:avLst/>
            <a:gdLst/>
            <a:ahLst/>
            <a:cxnLst/>
            <a:rect l="l" t="t" r="r" b="b"/>
            <a:pathLst>
              <a:path w="6423536" h="1264212">
                <a:moveTo>
                  <a:pt x="0" y="0"/>
                </a:moveTo>
                <a:lnTo>
                  <a:pt x="6423536" y="0"/>
                </a:lnTo>
                <a:lnTo>
                  <a:pt x="6423536" y="1264212"/>
                </a:lnTo>
                <a:lnTo>
                  <a:pt x="0" y="1264212"/>
                </a:lnTo>
                <a:lnTo>
                  <a:pt x="0" y="0"/>
                </a:lnTo>
                <a:close/>
              </a:path>
            </a:pathLst>
          </a:custGeom>
          <a:blipFill>
            <a:blip r:embed="rId2">
              <a:extLst>
                <a:ext uri="{96DAC541-7B7A-43D3-8B79-37D633B846F1}">
                  <asvg:svgBlip xmlns:asvg="http://schemas.microsoft.com/office/drawing/2016/SVG/main" r:embed="rId3"/>
                </a:ext>
              </a:extLst>
            </a:blip>
            <a:stretch>
              <a:fillRect l="-74588"/>
            </a:stretch>
          </a:blipFill>
        </p:spPr>
        <p:txBody>
          <a:bodyPr/>
          <a:lstStyle/>
          <a:p>
            <a:endParaRPr lang="en-IN"/>
          </a:p>
        </p:txBody>
      </p:sp>
      <p:sp>
        <p:nvSpPr>
          <p:cNvPr id="9" name="Freeform 9"/>
          <p:cNvSpPr/>
          <p:nvPr/>
        </p:nvSpPr>
        <p:spPr>
          <a:xfrm>
            <a:off x="9049046" y="6287947"/>
            <a:ext cx="2090826" cy="2090826"/>
          </a:xfrm>
          <a:custGeom>
            <a:avLst/>
            <a:gdLst/>
            <a:ahLst/>
            <a:cxnLst/>
            <a:rect l="l" t="t" r="r" b="b"/>
            <a:pathLst>
              <a:path w="2090826" h="2090826">
                <a:moveTo>
                  <a:pt x="0" y="0"/>
                </a:moveTo>
                <a:lnTo>
                  <a:pt x="2090826" y="0"/>
                </a:lnTo>
                <a:lnTo>
                  <a:pt x="2090826" y="2090826"/>
                </a:lnTo>
                <a:lnTo>
                  <a:pt x="0" y="2090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9382227" y="3494444"/>
            <a:ext cx="1424464" cy="1264212"/>
          </a:xfrm>
          <a:custGeom>
            <a:avLst/>
            <a:gdLst/>
            <a:ahLst/>
            <a:cxnLst/>
            <a:rect l="l" t="t" r="r" b="b"/>
            <a:pathLst>
              <a:path w="1424464" h="1264212">
                <a:moveTo>
                  <a:pt x="0" y="0"/>
                </a:moveTo>
                <a:lnTo>
                  <a:pt x="1424464" y="0"/>
                </a:lnTo>
                <a:lnTo>
                  <a:pt x="1424464" y="1264212"/>
                </a:lnTo>
                <a:lnTo>
                  <a:pt x="0" y="12642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931762" y="6589165"/>
            <a:ext cx="1376301" cy="1376301"/>
          </a:xfrm>
          <a:custGeom>
            <a:avLst/>
            <a:gdLst/>
            <a:ahLst/>
            <a:cxnLst/>
            <a:rect l="l" t="t" r="r" b="b"/>
            <a:pathLst>
              <a:path w="1376301" h="1376301">
                <a:moveTo>
                  <a:pt x="0" y="0"/>
                </a:moveTo>
                <a:lnTo>
                  <a:pt x="1376301" y="0"/>
                </a:lnTo>
                <a:lnTo>
                  <a:pt x="1376301" y="1376301"/>
                </a:lnTo>
                <a:lnTo>
                  <a:pt x="0" y="13763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2" name="Freeform 12"/>
          <p:cNvSpPr/>
          <p:nvPr/>
        </p:nvSpPr>
        <p:spPr>
          <a:xfrm rot="7978768">
            <a:off x="-1519703" y="-73484"/>
            <a:ext cx="5096806" cy="2204369"/>
          </a:xfrm>
          <a:custGeom>
            <a:avLst/>
            <a:gdLst/>
            <a:ahLst/>
            <a:cxnLst/>
            <a:rect l="l" t="t" r="r" b="b"/>
            <a:pathLst>
              <a:path w="5096806" h="2204369">
                <a:moveTo>
                  <a:pt x="0" y="0"/>
                </a:moveTo>
                <a:lnTo>
                  <a:pt x="5096806" y="0"/>
                </a:lnTo>
                <a:lnTo>
                  <a:pt x="5096806" y="2204368"/>
                </a:lnTo>
                <a:lnTo>
                  <a:pt x="0" y="220436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3" name="Freeform 13"/>
          <p:cNvSpPr/>
          <p:nvPr/>
        </p:nvSpPr>
        <p:spPr>
          <a:xfrm rot="-7942458" flipH="1">
            <a:off x="14710897" y="-233233"/>
            <a:ext cx="5096806" cy="2204369"/>
          </a:xfrm>
          <a:custGeom>
            <a:avLst/>
            <a:gdLst/>
            <a:ahLst/>
            <a:cxnLst/>
            <a:rect l="l" t="t" r="r" b="b"/>
            <a:pathLst>
              <a:path w="5096806" h="2204369">
                <a:moveTo>
                  <a:pt x="5096806" y="0"/>
                </a:moveTo>
                <a:lnTo>
                  <a:pt x="0" y="0"/>
                </a:lnTo>
                <a:lnTo>
                  <a:pt x="0" y="2204369"/>
                </a:lnTo>
                <a:lnTo>
                  <a:pt x="5096806" y="2204369"/>
                </a:lnTo>
                <a:lnTo>
                  <a:pt x="5096806"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4" name="Freeform 14"/>
          <p:cNvSpPr/>
          <p:nvPr/>
        </p:nvSpPr>
        <p:spPr>
          <a:xfrm>
            <a:off x="1169473" y="3310101"/>
            <a:ext cx="900879" cy="1504600"/>
          </a:xfrm>
          <a:custGeom>
            <a:avLst/>
            <a:gdLst/>
            <a:ahLst/>
            <a:cxnLst/>
            <a:rect l="l" t="t" r="r" b="b"/>
            <a:pathLst>
              <a:path w="900879" h="1504600">
                <a:moveTo>
                  <a:pt x="0" y="0"/>
                </a:moveTo>
                <a:lnTo>
                  <a:pt x="900879" y="0"/>
                </a:lnTo>
                <a:lnTo>
                  <a:pt x="900879" y="1504600"/>
                </a:lnTo>
                <a:lnTo>
                  <a:pt x="0" y="1504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15" name="Freeform 15"/>
          <p:cNvSpPr/>
          <p:nvPr/>
        </p:nvSpPr>
        <p:spPr>
          <a:xfrm>
            <a:off x="9442624" y="6415386"/>
            <a:ext cx="1303669" cy="1723860"/>
          </a:xfrm>
          <a:custGeom>
            <a:avLst/>
            <a:gdLst/>
            <a:ahLst/>
            <a:cxnLst/>
            <a:rect l="l" t="t" r="r" b="b"/>
            <a:pathLst>
              <a:path w="1303669" h="1723860">
                <a:moveTo>
                  <a:pt x="0" y="0"/>
                </a:moveTo>
                <a:lnTo>
                  <a:pt x="1303669" y="0"/>
                </a:lnTo>
                <a:lnTo>
                  <a:pt x="1303669" y="1723860"/>
                </a:lnTo>
                <a:lnTo>
                  <a:pt x="0" y="172386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6" name="TextBox 16"/>
          <p:cNvSpPr txBox="1"/>
          <p:nvPr/>
        </p:nvSpPr>
        <p:spPr>
          <a:xfrm>
            <a:off x="4612810" y="666106"/>
            <a:ext cx="9062380" cy="921369"/>
          </a:xfrm>
          <a:prstGeom prst="rect">
            <a:avLst/>
          </a:prstGeom>
        </p:spPr>
        <p:txBody>
          <a:bodyPr lIns="0" tIns="0" rIns="0" bIns="0" rtlCol="0" anchor="t">
            <a:spAutoFit/>
          </a:bodyPr>
          <a:lstStyle/>
          <a:p>
            <a:pPr algn="ctr">
              <a:lnSpc>
                <a:spcPts val="6885"/>
              </a:lnSpc>
            </a:pPr>
            <a:r>
              <a:rPr lang="en-US" sz="5738">
                <a:solidFill>
                  <a:srgbClr val="68A231"/>
                </a:solidFill>
                <a:latin typeface="Poppins Ultra-Bold"/>
              </a:rPr>
              <a:t>Objectives</a:t>
            </a:r>
          </a:p>
        </p:txBody>
      </p:sp>
      <p:sp>
        <p:nvSpPr>
          <p:cNvPr id="17" name="TextBox 17"/>
          <p:cNvSpPr txBox="1"/>
          <p:nvPr/>
        </p:nvSpPr>
        <p:spPr>
          <a:xfrm>
            <a:off x="2883046" y="3574100"/>
            <a:ext cx="4436747" cy="1066800"/>
          </a:xfrm>
          <a:prstGeom prst="rect">
            <a:avLst/>
          </a:prstGeom>
        </p:spPr>
        <p:txBody>
          <a:bodyPr lIns="0" tIns="0" rIns="0" bIns="0" rtlCol="0" anchor="t">
            <a:spAutoFit/>
          </a:bodyPr>
          <a:lstStyle/>
          <a:p>
            <a:pPr>
              <a:lnSpc>
                <a:spcPts val="4070"/>
              </a:lnSpc>
            </a:pPr>
            <a:r>
              <a:rPr lang="en-US" sz="3391">
                <a:solidFill>
                  <a:srgbClr val="FFFFFF"/>
                </a:solidFill>
                <a:latin typeface="Poppins Ultra-Bold"/>
              </a:rPr>
              <a:t>Optimized Water Usage</a:t>
            </a:r>
          </a:p>
        </p:txBody>
      </p:sp>
      <p:sp>
        <p:nvSpPr>
          <p:cNvPr id="18" name="TextBox 18"/>
          <p:cNvSpPr txBox="1"/>
          <p:nvPr/>
        </p:nvSpPr>
        <p:spPr>
          <a:xfrm>
            <a:off x="2883046" y="6810756"/>
            <a:ext cx="4095400" cy="1066800"/>
          </a:xfrm>
          <a:prstGeom prst="rect">
            <a:avLst/>
          </a:prstGeom>
        </p:spPr>
        <p:txBody>
          <a:bodyPr lIns="0" tIns="0" rIns="0" bIns="0" rtlCol="0" anchor="t">
            <a:spAutoFit/>
          </a:bodyPr>
          <a:lstStyle/>
          <a:p>
            <a:pPr>
              <a:lnSpc>
                <a:spcPts val="4085"/>
              </a:lnSpc>
            </a:pPr>
            <a:r>
              <a:rPr lang="en-US" sz="3404">
                <a:solidFill>
                  <a:srgbClr val="FFFFFF"/>
                </a:solidFill>
                <a:latin typeface="Poppins Ultra-Bold"/>
              </a:rPr>
              <a:t>Resource Conservation</a:t>
            </a:r>
          </a:p>
        </p:txBody>
      </p:sp>
      <p:sp>
        <p:nvSpPr>
          <p:cNvPr id="19" name="TextBox 19"/>
          <p:cNvSpPr txBox="1"/>
          <p:nvPr/>
        </p:nvSpPr>
        <p:spPr>
          <a:xfrm>
            <a:off x="11358947" y="3606405"/>
            <a:ext cx="4095400" cy="1066800"/>
          </a:xfrm>
          <a:prstGeom prst="rect">
            <a:avLst/>
          </a:prstGeom>
        </p:spPr>
        <p:txBody>
          <a:bodyPr lIns="0" tIns="0" rIns="0" bIns="0" rtlCol="0" anchor="t">
            <a:spAutoFit/>
          </a:bodyPr>
          <a:lstStyle/>
          <a:p>
            <a:pPr>
              <a:lnSpc>
                <a:spcPts val="4085"/>
              </a:lnSpc>
            </a:pPr>
            <a:r>
              <a:rPr lang="en-US" sz="3404">
                <a:solidFill>
                  <a:srgbClr val="FFFFFF"/>
                </a:solidFill>
                <a:latin typeface="Poppins Ultra-Bold"/>
              </a:rPr>
              <a:t>Crop Yield Enhancement</a:t>
            </a:r>
          </a:p>
        </p:txBody>
      </p:sp>
      <p:sp>
        <p:nvSpPr>
          <p:cNvPr id="20" name="TextBox 20"/>
          <p:cNvSpPr txBox="1"/>
          <p:nvPr/>
        </p:nvSpPr>
        <p:spPr>
          <a:xfrm>
            <a:off x="11283629" y="6724866"/>
            <a:ext cx="3233545" cy="1066800"/>
          </a:xfrm>
          <a:prstGeom prst="rect">
            <a:avLst/>
          </a:prstGeom>
        </p:spPr>
        <p:txBody>
          <a:bodyPr lIns="0" tIns="0" rIns="0" bIns="0" rtlCol="0" anchor="t">
            <a:spAutoFit/>
          </a:bodyPr>
          <a:lstStyle/>
          <a:p>
            <a:pPr>
              <a:lnSpc>
                <a:spcPts val="4085"/>
              </a:lnSpc>
            </a:pPr>
            <a:r>
              <a:rPr lang="en-US" sz="3404">
                <a:solidFill>
                  <a:srgbClr val="FFFFFF"/>
                </a:solidFill>
                <a:latin typeface="Poppins Ultra-Bold"/>
              </a:rPr>
              <a:t>Cost Reduction</a:t>
            </a:r>
          </a:p>
        </p:txBody>
      </p:sp>
      <p:sp>
        <p:nvSpPr>
          <p:cNvPr id="21" name="TextBox 21"/>
          <p:cNvSpPr txBox="1"/>
          <p:nvPr/>
        </p:nvSpPr>
        <p:spPr>
          <a:xfrm>
            <a:off x="2883046" y="4933342"/>
            <a:ext cx="6499181" cy="1767913"/>
          </a:xfrm>
          <a:prstGeom prst="rect">
            <a:avLst/>
          </a:prstGeom>
        </p:spPr>
        <p:txBody>
          <a:bodyPr lIns="0" tIns="0" rIns="0" bIns="0" rtlCol="0" anchor="t">
            <a:spAutoFit/>
          </a:bodyPr>
          <a:lstStyle/>
          <a:p>
            <a:pPr>
              <a:lnSpc>
                <a:spcPts val="2830"/>
              </a:lnSpc>
              <a:spcBef>
                <a:spcPct val="0"/>
              </a:spcBef>
            </a:pPr>
            <a:r>
              <a:rPr lang="en-US" sz="2022">
                <a:solidFill>
                  <a:srgbClr val="231F20"/>
                </a:solidFill>
                <a:latin typeface="Poppins Medium"/>
              </a:rPr>
              <a:t>Develop an IoT-enabled smart irrigation system that optimizes water usage in agriculture by adjusting irrigation schedules based on real-time weather forecasts and historical data.</a:t>
            </a:r>
          </a:p>
          <a:p>
            <a:pPr>
              <a:lnSpc>
                <a:spcPts val="2830"/>
              </a:lnSpc>
              <a:spcBef>
                <a:spcPct val="0"/>
              </a:spcBef>
            </a:pPr>
            <a:endParaRPr lang="en-US" sz="2022">
              <a:solidFill>
                <a:srgbClr val="231F20"/>
              </a:solidFill>
              <a:latin typeface="Poppins Medium"/>
            </a:endParaRPr>
          </a:p>
        </p:txBody>
      </p:sp>
      <p:sp>
        <p:nvSpPr>
          <p:cNvPr id="22" name="TextBox 22"/>
          <p:cNvSpPr txBox="1"/>
          <p:nvPr/>
        </p:nvSpPr>
        <p:spPr>
          <a:xfrm>
            <a:off x="2883046" y="8155966"/>
            <a:ext cx="6392653" cy="1767913"/>
          </a:xfrm>
          <a:prstGeom prst="rect">
            <a:avLst/>
          </a:prstGeom>
        </p:spPr>
        <p:txBody>
          <a:bodyPr lIns="0" tIns="0" rIns="0" bIns="0" rtlCol="0" anchor="t">
            <a:spAutoFit/>
          </a:bodyPr>
          <a:lstStyle/>
          <a:p>
            <a:pPr>
              <a:lnSpc>
                <a:spcPts val="2830"/>
              </a:lnSpc>
              <a:spcBef>
                <a:spcPct val="0"/>
              </a:spcBef>
            </a:pPr>
            <a:r>
              <a:rPr lang="en-US" sz="2022">
                <a:solidFill>
                  <a:srgbClr val="231F20"/>
                </a:solidFill>
                <a:latin typeface="Poppins Medium"/>
              </a:rPr>
              <a:t>Contribute to the conservation of water resources by reducing water wastage through data-driven and precise irrigation practices, promoting sustainable and responsible water management.</a:t>
            </a:r>
          </a:p>
        </p:txBody>
      </p:sp>
      <p:sp>
        <p:nvSpPr>
          <p:cNvPr id="23" name="TextBox 23"/>
          <p:cNvSpPr txBox="1"/>
          <p:nvPr/>
        </p:nvSpPr>
        <p:spPr>
          <a:xfrm>
            <a:off x="11320847" y="5007212"/>
            <a:ext cx="6392653" cy="1415488"/>
          </a:xfrm>
          <a:prstGeom prst="rect">
            <a:avLst/>
          </a:prstGeom>
        </p:spPr>
        <p:txBody>
          <a:bodyPr lIns="0" tIns="0" rIns="0" bIns="0" rtlCol="0" anchor="t">
            <a:spAutoFit/>
          </a:bodyPr>
          <a:lstStyle/>
          <a:p>
            <a:pPr>
              <a:lnSpc>
                <a:spcPts val="2830"/>
              </a:lnSpc>
              <a:spcBef>
                <a:spcPct val="0"/>
              </a:spcBef>
            </a:pPr>
            <a:r>
              <a:rPr lang="en-US" sz="2022">
                <a:solidFill>
                  <a:srgbClr val="231F20"/>
                </a:solidFill>
                <a:latin typeface="Poppins Medium"/>
              </a:rPr>
              <a:t>Improve crop yields by ensuring that plants receive the appropriate amount of water at the right times, leading to healthier growth and increased agricultural productivity.</a:t>
            </a:r>
          </a:p>
        </p:txBody>
      </p:sp>
      <p:sp>
        <p:nvSpPr>
          <p:cNvPr id="24" name="TextBox 24"/>
          <p:cNvSpPr txBox="1"/>
          <p:nvPr/>
        </p:nvSpPr>
        <p:spPr>
          <a:xfrm>
            <a:off x="11320847" y="8155966"/>
            <a:ext cx="6392653" cy="1767913"/>
          </a:xfrm>
          <a:prstGeom prst="rect">
            <a:avLst/>
          </a:prstGeom>
        </p:spPr>
        <p:txBody>
          <a:bodyPr lIns="0" tIns="0" rIns="0" bIns="0" rtlCol="0" anchor="t">
            <a:spAutoFit/>
          </a:bodyPr>
          <a:lstStyle/>
          <a:p>
            <a:pPr>
              <a:lnSpc>
                <a:spcPts val="2830"/>
              </a:lnSpc>
              <a:spcBef>
                <a:spcPct val="0"/>
              </a:spcBef>
            </a:pPr>
            <a:r>
              <a:rPr lang="en-US" sz="2022">
                <a:solidFill>
                  <a:srgbClr val="231F20"/>
                </a:solidFill>
                <a:latin typeface="Poppins Medium"/>
              </a:rPr>
              <a:t>Help farmers reduce irrigation-related costs, including water and energy consumption, leading to increased profitability and economic viability in agriculture.</a:t>
            </a:r>
          </a:p>
          <a:p>
            <a:pPr>
              <a:lnSpc>
                <a:spcPts val="2830"/>
              </a:lnSpc>
              <a:spcBef>
                <a:spcPct val="0"/>
              </a:spcBef>
            </a:pPr>
            <a:endParaRPr lang="en-US" sz="2022">
              <a:solidFill>
                <a:srgbClr val="231F20"/>
              </a:solidFill>
              <a:latin typeface="Poppins Medium"/>
            </a:endParaRPr>
          </a:p>
        </p:txBody>
      </p:sp>
      <p:sp>
        <p:nvSpPr>
          <p:cNvPr id="25" name="AutoShape 25"/>
          <p:cNvSpPr/>
          <p:nvPr/>
        </p:nvSpPr>
        <p:spPr>
          <a:xfrm flipV="1">
            <a:off x="6912040" y="2090265"/>
            <a:ext cx="4727318" cy="23486"/>
          </a:xfrm>
          <a:prstGeom prst="line">
            <a:avLst/>
          </a:prstGeom>
          <a:ln w="38100" cap="flat">
            <a:solidFill>
              <a:srgbClr val="000000"/>
            </a:solidFill>
            <a:prstDash val="solid"/>
            <a:headEnd type="none" w="sm" len="sm"/>
            <a:tailEnd type="none" w="sm" len="sm"/>
          </a:ln>
        </p:spPr>
        <p:txBody>
          <a:bodyPr/>
          <a:lstStyle/>
          <a:p>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54100" y="3268858"/>
            <a:ext cx="3026447" cy="588928"/>
          </a:xfrm>
          <a:custGeom>
            <a:avLst/>
            <a:gdLst/>
            <a:ahLst/>
            <a:cxnLst/>
            <a:rect l="l" t="t" r="r" b="b"/>
            <a:pathLst>
              <a:path w="3026447" h="588928">
                <a:moveTo>
                  <a:pt x="0" y="0"/>
                </a:moveTo>
                <a:lnTo>
                  <a:pt x="3026448" y="0"/>
                </a:lnTo>
                <a:lnTo>
                  <a:pt x="3026448" y="588929"/>
                </a:lnTo>
                <a:lnTo>
                  <a:pt x="0" y="588929"/>
                </a:lnTo>
                <a:lnTo>
                  <a:pt x="0" y="0"/>
                </a:lnTo>
                <a:close/>
              </a:path>
            </a:pathLst>
          </a:custGeom>
          <a:blipFill>
            <a:blip r:embed="rId2">
              <a:extLst>
                <a:ext uri="{96DAC541-7B7A-43D3-8B79-37D633B846F1}">
                  <asvg:svgBlip xmlns:asvg="http://schemas.microsoft.com/office/drawing/2016/SVG/main" r:embed="rId3"/>
                </a:ext>
              </a:extLst>
            </a:blip>
            <a:stretch>
              <a:fillRect l="-72623"/>
            </a:stretch>
          </a:blipFill>
        </p:spPr>
        <p:txBody>
          <a:bodyPr/>
          <a:lstStyle/>
          <a:p>
            <a:endParaRPr lang="en-IN"/>
          </a:p>
        </p:txBody>
      </p:sp>
      <p:sp>
        <p:nvSpPr>
          <p:cNvPr id="3" name="Freeform 3"/>
          <p:cNvSpPr/>
          <p:nvPr/>
        </p:nvSpPr>
        <p:spPr>
          <a:xfrm>
            <a:off x="7309132" y="2694894"/>
            <a:ext cx="1627663" cy="1627663"/>
          </a:xfrm>
          <a:custGeom>
            <a:avLst/>
            <a:gdLst/>
            <a:ahLst/>
            <a:cxnLst/>
            <a:rect l="l" t="t" r="r" b="b"/>
            <a:pathLst>
              <a:path w="1627663" h="1627663">
                <a:moveTo>
                  <a:pt x="0" y="0"/>
                </a:moveTo>
                <a:lnTo>
                  <a:pt x="1627664" y="0"/>
                </a:lnTo>
                <a:lnTo>
                  <a:pt x="1627664" y="1627663"/>
                </a:lnTo>
                <a:lnTo>
                  <a:pt x="0" y="1627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7554100" y="5396534"/>
            <a:ext cx="3026447" cy="588928"/>
          </a:xfrm>
          <a:custGeom>
            <a:avLst/>
            <a:gdLst/>
            <a:ahLst/>
            <a:cxnLst/>
            <a:rect l="l" t="t" r="r" b="b"/>
            <a:pathLst>
              <a:path w="3026447" h="588928">
                <a:moveTo>
                  <a:pt x="0" y="0"/>
                </a:moveTo>
                <a:lnTo>
                  <a:pt x="3026448" y="0"/>
                </a:lnTo>
                <a:lnTo>
                  <a:pt x="3026448" y="588928"/>
                </a:lnTo>
                <a:lnTo>
                  <a:pt x="0" y="588928"/>
                </a:lnTo>
                <a:lnTo>
                  <a:pt x="0" y="0"/>
                </a:lnTo>
                <a:close/>
              </a:path>
            </a:pathLst>
          </a:custGeom>
          <a:blipFill>
            <a:blip r:embed="rId2">
              <a:extLst>
                <a:ext uri="{96DAC541-7B7A-43D3-8B79-37D633B846F1}">
                  <asvg:svgBlip xmlns:asvg="http://schemas.microsoft.com/office/drawing/2016/SVG/main" r:embed="rId3"/>
                </a:ext>
              </a:extLst>
            </a:blip>
            <a:stretch>
              <a:fillRect l="-72623"/>
            </a:stretch>
          </a:blipFill>
        </p:spPr>
        <p:txBody>
          <a:bodyPr/>
          <a:lstStyle/>
          <a:p>
            <a:endParaRPr lang="en-IN"/>
          </a:p>
        </p:txBody>
      </p:sp>
      <p:sp>
        <p:nvSpPr>
          <p:cNvPr id="5" name="Freeform 5"/>
          <p:cNvSpPr/>
          <p:nvPr/>
        </p:nvSpPr>
        <p:spPr>
          <a:xfrm>
            <a:off x="7296403" y="4843091"/>
            <a:ext cx="1627663" cy="1627663"/>
          </a:xfrm>
          <a:custGeom>
            <a:avLst/>
            <a:gdLst/>
            <a:ahLst/>
            <a:cxnLst/>
            <a:rect l="l" t="t" r="r" b="b"/>
            <a:pathLst>
              <a:path w="1627663" h="1627663">
                <a:moveTo>
                  <a:pt x="0" y="0"/>
                </a:moveTo>
                <a:lnTo>
                  <a:pt x="1627664" y="0"/>
                </a:lnTo>
                <a:lnTo>
                  <a:pt x="1627664" y="1627664"/>
                </a:lnTo>
                <a:lnTo>
                  <a:pt x="0" y="1627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837980" y="8438827"/>
            <a:ext cx="3026447" cy="588928"/>
          </a:xfrm>
          <a:custGeom>
            <a:avLst/>
            <a:gdLst/>
            <a:ahLst/>
            <a:cxnLst/>
            <a:rect l="l" t="t" r="r" b="b"/>
            <a:pathLst>
              <a:path w="3026447" h="588928">
                <a:moveTo>
                  <a:pt x="0" y="0"/>
                </a:moveTo>
                <a:lnTo>
                  <a:pt x="3026448" y="0"/>
                </a:lnTo>
                <a:lnTo>
                  <a:pt x="3026448" y="588928"/>
                </a:lnTo>
                <a:lnTo>
                  <a:pt x="0" y="588928"/>
                </a:lnTo>
                <a:lnTo>
                  <a:pt x="0" y="0"/>
                </a:lnTo>
                <a:close/>
              </a:path>
            </a:pathLst>
          </a:custGeom>
          <a:blipFill>
            <a:blip r:embed="rId2">
              <a:extLst>
                <a:ext uri="{96DAC541-7B7A-43D3-8B79-37D633B846F1}">
                  <asvg:svgBlip xmlns:asvg="http://schemas.microsoft.com/office/drawing/2016/SVG/main" r:embed="rId3"/>
                </a:ext>
              </a:extLst>
            </a:blip>
            <a:stretch>
              <a:fillRect l="-72623"/>
            </a:stretch>
          </a:blipFill>
        </p:spPr>
        <p:txBody>
          <a:bodyPr/>
          <a:lstStyle/>
          <a:p>
            <a:endParaRPr lang="en-IN"/>
          </a:p>
        </p:txBody>
      </p:sp>
      <p:sp>
        <p:nvSpPr>
          <p:cNvPr id="7" name="Freeform 7"/>
          <p:cNvSpPr/>
          <p:nvPr/>
        </p:nvSpPr>
        <p:spPr>
          <a:xfrm>
            <a:off x="7287466" y="7937154"/>
            <a:ext cx="1627663" cy="1627663"/>
          </a:xfrm>
          <a:custGeom>
            <a:avLst/>
            <a:gdLst/>
            <a:ahLst/>
            <a:cxnLst/>
            <a:rect l="l" t="t" r="r" b="b"/>
            <a:pathLst>
              <a:path w="1627663" h="1627663">
                <a:moveTo>
                  <a:pt x="0" y="0"/>
                </a:moveTo>
                <a:lnTo>
                  <a:pt x="1627664" y="0"/>
                </a:lnTo>
                <a:lnTo>
                  <a:pt x="1627664" y="1627663"/>
                </a:lnTo>
                <a:lnTo>
                  <a:pt x="0" y="1627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9351204" y="2694894"/>
            <a:ext cx="1627663" cy="1627663"/>
          </a:xfrm>
          <a:custGeom>
            <a:avLst/>
            <a:gdLst/>
            <a:ahLst/>
            <a:cxnLst/>
            <a:rect l="l" t="t" r="r" b="b"/>
            <a:pathLst>
              <a:path w="1627663" h="1627663">
                <a:moveTo>
                  <a:pt x="0" y="0"/>
                </a:moveTo>
                <a:lnTo>
                  <a:pt x="1627664" y="0"/>
                </a:lnTo>
                <a:lnTo>
                  <a:pt x="1627664" y="1627663"/>
                </a:lnTo>
                <a:lnTo>
                  <a:pt x="0" y="1627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9351204" y="4809473"/>
            <a:ext cx="1627663" cy="1627663"/>
          </a:xfrm>
          <a:custGeom>
            <a:avLst/>
            <a:gdLst/>
            <a:ahLst/>
            <a:cxnLst/>
            <a:rect l="l" t="t" r="r" b="b"/>
            <a:pathLst>
              <a:path w="1627663" h="1627663">
                <a:moveTo>
                  <a:pt x="0" y="0"/>
                </a:moveTo>
                <a:lnTo>
                  <a:pt x="1627664" y="0"/>
                </a:lnTo>
                <a:lnTo>
                  <a:pt x="1627664" y="1627663"/>
                </a:lnTo>
                <a:lnTo>
                  <a:pt x="0" y="1627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10"/>
          <p:cNvSpPr/>
          <p:nvPr/>
        </p:nvSpPr>
        <p:spPr>
          <a:xfrm>
            <a:off x="9351204" y="7918758"/>
            <a:ext cx="1627663" cy="1627663"/>
          </a:xfrm>
          <a:custGeom>
            <a:avLst/>
            <a:gdLst/>
            <a:ahLst/>
            <a:cxnLst/>
            <a:rect l="l" t="t" r="r" b="b"/>
            <a:pathLst>
              <a:path w="1627663" h="1627663">
                <a:moveTo>
                  <a:pt x="0" y="0"/>
                </a:moveTo>
                <a:lnTo>
                  <a:pt x="1627664" y="0"/>
                </a:lnTo>
                <a:lnTo>
                  <a:pt x="1627664" y="1627664"/>
                </a:lnTo>
                <a:lnTo>
                  <a:pt x="0" y="1627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1" name="Freeform 11"/>
          <p:cNvSpPr/>
          <p:nvPr/>
        </p:nvSpPr>
        <p:spPr>
          <a:xfrm>
            <a:off x="9676439" y="3020128"/>
            <a:ext cx="977195" cy="977195"/>
          </a:xfrm>
          <a:custGeom>
            <a:avLst/>
            <a:gdLst/>
            <a:ahLst/>
            <a:cxnLst/>
            <a:rect l="l" t="t" r="r" b="b"/>
            <a:pathLst>
              <a:path w="977195" h="977195">
                <a:moveTo>
                  <a:pt x="0" y="0"/>
                </a:moveTo>
                <a:lnTo>
                  <a:pt x="977194" y="0"/>
                </a:lnTo>
                <a:lnTo>
                  <a:pt x="977194" y="977195"/>
                </a:lnTo>
                <a:lnTo>
                  <a:pt x="0" y="9771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2" name="TextBox 12"/>
          <p:cNvSpPr txBox="1"/>
          <p:nvPr/>
        </p:nvSpPr>
        <p:spPr>
          <a:xfrm>
            <a:off x="11178893" y="4825751"/>
            <a:ext cx="6683538" cy="407946"/>
          </a:xfrm>
          <a:prstGeom prst="rect">
            <a:avLst/>
          </a:prstGeom>
        </p:spPr>
        <p:txBody>
          <a:bodyPr lIns="0" tIns="0" rIns="0" bIns="0" rtlCol="0" anchor="t">
            <a:spAutoFit/>
          </a:bodyPr>
          <a:lstStyle/>
          <a:p>
            <a:pPr>
              <a:lnSpc>
                <a:spcPts val="3032"/>
              </a:lnSpc>
            </a:pPr>
            <a:r>
              <a:rPr lang="en-US" sz="2527">
                <a:solidFill>
                  <a:srgbClr val="68A231"/>
                </a:solidFill>
                <a:latin typeface="Poppins Ultra-Bold"/>
              </a:rPr>
              <a:t>User Interface</a:t>
            </a:r>
          </a:p>
        </p:txBody>
      </p:sp>
      <p:sp>
        <p:nvSpPr>
          <p:cNvPr id="13" name="TextBox 13"/>
          <p:cNvSpPr txBox="1"/>
          <p:nvPr/>
        </p:nvSpPr>
        <p:spPr>
          <a:xfrm>
            <a:off x="764517" y="2666319"/>
            <a:ext cx="6335065" cy="409575"/>
          </a:xfrm>
          <a:prstGeom prst="rect">
            <a:avLst/>
          </a:prstGeom>
        </p:spPr>
        <p:txBody>
          <a:bodyPr lIns="0" tIns="0" rIns="0" bIns="0" rtlCol="0" anchor="t">
            <a:spAutoFit/>
          </a:bodyPr>
          <a:lstStyle/>
          <a:p>
            <a:pPr algn="r">
              <a:lnSpc>
                <a:spcPts val="3032"/>
              </a:lnSpc>
            </a:pPr>
            <a:r>
              <a:rPr lang="en-US" sz="2527">
                <a:solidFill>
                  <a:srgbClr val="68A231"/>
                </a:solidFill>
                <a:latin typeface="Poppins Ultra-Bold"/>
              </a:rPr>
              <a:t>Internet Of Things</a:t>
            </a:r>
          </a:p>
        </p:txBody>
      </p:sp>
      <p:sp>
        <p:nvSpPr>
          <p:cNvPr id="14" name="TextBox 14"/>
          <p:cNvSpPr txBox="1"/>
          <p:nvPr/>
        </p:nvSpPr>
        <p:spPr>
          <a:xfrm>
            <a:off x="1312921" y="3221233"/>
            <a:ext cx="5786661" cy="1148730"/>
          </a:xfrm>
          <a:prstGeom prst="rect">
            <a:avLst/>
          </a:prstGeom>
        </p:spPr>
        <p:txBody>
          <a:bodyPr lIns="0" tIns="0" rIns="0" bIns="0" rtlCol="0" anchor="t">
            <a:spAutoFit/>
          </a:bodyPr>
          <a:lstStyle/>
          <a:p>
            <a:pPr algn="just">
              <a:lnSpc>
                <a:spcPts val="2309"/>
              </a:lnSpc>
              <a:spcBef>
                <a:spcPct val="0"/>
              </a:spcBef>
            </a:pPr>
            <a:r>
              <a:rPr lang="en-US" sz="1649">
                <a:solidFill>
                  <a:srgbClr val="231F20"/>
                </a:solidFill>
                <a:latin typeface="Poppins Medium"/>
              </a:rPr>
              <a:t>The project encompasses the development and implementation of the IoT-based smart irrigation system, software components for data collection, analysis, and control.</a:t>
            </a:r>
          </a:p>
        </p:txBody>
      </p:sp>
      <p:sp>
        <p:nvSpPr>
          <p:cNvPr id="15" name="TextBox 15"/>
          <p:cNvSpPr txBox="1"/>
          <p:nvPr/>
        </p:nvSpPr>
        <p:spPr>
          <a:xfrm>
            <a:off x="969501" y="4780898"/>
            <a:ext cx="6130081" cy="409575"/>
          </a:xfrm>
          <a:prstGeom prst="rect">
            <a:avLst/>
          </a:prstGeom>
        </p:spPr>
        <p:txBody>
          <a:bodyPr lIns="0" tIns="0" rIns="0" bIns="0" rtlCol="0" anchor="t">
            <a:spAutoFit/>
          </a:bodyPr>
          <a:lstStyle/>
          <a:p>
            <a:pPr algn="r">
              <a:lnSpc>
                <a:spcPts val="3032"/>
              </a:lnSpc>
            </a:pPr>
            <a:r>
              <a:rPr lang="en-US" sz="2527">
                <a:solidFill>
                  <a:srgbClr val="68A231"/>
                </a:solidFill>
                <a:latin typeface="Poppins Ultra-Bold"/>
              </a:rPr>
              <a:t>Real-Time Weather Integration</a:t>
            </a:r>
          </a:p>
        </p:txBody>
      </p:sp>
      <p:sp>
        <p:nvSpPr>
          <p:cNvPr id="16" name="TextBox 16"/>
          <p:cNvSpPr txBox="1"/>
          <p:nvPr/>
        </p:nvSpPr>
        <p:spPr>
          <a:xfrm>
            <a:off x="1312921" y="5374282"/>
            <a:ext cx="5786661" cy="1434480"/>
          </a:xfrm>
          <a:prstGeom prst="rect">
            <a:avLst/>
          </a:prstGeom>
        </p:spPr>
        <p:txBody>
          <a:bodyPr lIns="0" tIns="0" rIns="0" bIns="0" rtlCol="0" anchor="t">
            <a:spAutoFit/>
          </a:bodyPr>
          <a:lstStyle/>
          <a:p>
            <a:pPr algn="just">
              <a:lnSpc>
                <a:spcPts val="2309"/>
              </a:lnSpc>
              <a:spcBef>
                <a:spcPct val="0"/>
              </a:spcBef>
            </a:pPr>
            <a:r>
              <a:rPr lang="en-US" sz="1649">
                <a:solidFill>
                  <a:srgbClr val="231F20"/>
                </a:solidFill>
                <a:latin typeface="Poppins Medium"/>
              </a:rPr>
              <a:t>The system will integrate real-time weather forecasting data to make informed irrigation decisions, adjusting watering patterns based on upcoming rainfall, temperature, other relevant weather parameters.</a:t>
            </a:r>
          </a:p>
        </p:txBody>
      </p:sp>
      <p:sp>
        <p:nvSpPr>
          <p:cNvPr id="17" name="TextBox 17"/>
          <p:cNvSpPr txBox="1"/>
          <p:nvPr/>
        </p:nvSpPr>
        <p:spPr>
          <a:xfrm>
            <a:off x="1312921" y="8429578"/>
            <a:ext cx="5786661" cy="1148730"/>
          </a:xfrm>
          <a:prstGeom prst="rect">
            <a:avLst/>
          </a:prstGeom>
        </p:spPr>
        <p:txBody>
          <a:bodyPr lIns="0" tIns="0" rIns="0" bIns="0" rtlCol="0" anchor="t">
            <a:spAutoFit/>
          </a:bodyPr>
          <a:lstStyle/>
          <a:p>
            <a:pPr algn="just">
              <a:lnSpc>
                <a:spcPts val="2309"/>
              </a:lnSpc>
              <a:spcBef>
                <a:spcPct val="0"/>
              </a:spcBef>
            </a:pPr>
            <a:r>
              <a:rPr lang="en-US" sz="1649">
                <a:solidFill>
                  <a:srgbClr val="231F20"/>
                </a:solidFill>
                <a:latin typeface="Poppins Medium"/>
              </a:rPr>
              <a:t>Crop management practices, such as fertilization, pest control, and crop selection, are not within the scope of this project. The focus is solely on irrigation optimization.</a:t>
            </a:r>
          </a:p>
        </p:txBody>
      </p:sp>
      <p:sp>
        <p:nvSpPr>
          <p:cNvPr id="18" name="Freeform 18"/>
          <p:cNvSpPr/>
          <p:nvPr/>
        </p:nvSpPr>
        <p:spPr>
          <a:xfrm rot="-5400000" flipH="1">
            <a:off x="11193782" y="5104392"/>
            <a:ext cx="13924712" cy="2732725"/>
          </a:xfrm>
          <a:custGeom>
            <a:avLst/>
            <a:gdLst/>
            <a:ahLst/>
            <a:cxnLst/>
            <a:rect l="l" t="t" r="r" b="b"/>
            <a:pathLst>
              <a:path w="13924712" h="2732725">
                <a:moveTo>
                  <a:pt x="13924712" y="0"/>
                </a:moveTo>
                <a:lnTo>
                  <a:pt x="0" y="0"/>
                </a:lnTo>
                <a:lnTo>
                  <a:pt x="0" y="2732725"/>
                </a:lnTo>
                <a:lnTo>
                  <a:pt x="13924712" y="2732725"/>
                </a:lnTo>
                <a:lnTo>
                  <a:pt x="13924712" y="0"/>
                </a:lnTo>
                <a:close/>
              </a:path>
            </a:pathLst>
          </a:custGeom>
          <a:blipFill>
            <a:blip r:embed="rId8"/>
            <a:stretch>
              <a:fillRect/>
            </a:stretch>
          </a:blipFill>
        </p:spPr>
        <p:txBody>
          <a:bodyPr/>
          <a:lstStyle/>
          <a:p>
            <a:endParaRPr lang="en-IN"/>
          </a:p>
        </p:txBody>
      </p:sp>
      <p:sp>
        <p:nvSpPr>
          <p:cNvPr id="19" name="Freeform 19"/>
          <p:cNvSpPr/>
          <p:nvPr/>
        </p:nvSpPr>
        <p:spPr>
          <a:xfrm rot="-5400000" flipH="1" flipV="1">
            <a:off x="-6732898" y="5329401"/>
            <a:ext cx="13924712" cy="2732725"/>
          </a:xfrm>
          <a:custGeom>
            <a:avLst/>
            <a:gdLst/>
            <a:ahLst/>
            <a:cxnLst/>
            <a:rect l="l" t="t" r="r" b="b"/>
            <a:pathLst>
              <a:path w="13924712" h="2732725">
                <a:moveTo>
                  <a:pt x="13924712" y="2732725"/>
                </a:moveTo>
                <a:lnTo>
                  <a:pt x="0" y="2732725"/>
                </a:lnTo>
                <a:lnTo>
                  <a:pt x="0" y="0"/>
                </a:lnTo>
                <a:lnTo>
                  <a:pt x="13924712" y="0"/>
                </a:lnTo>
                <a:lnTo>
                  <a:pt x="13924712" y="2732725"/>
                </a:lnTo>
                <a:close/>
              </a:path>
            </a:pathLst>
          </a:custGeom>
          <a:blipFill>
            <a:blip r:embed="rId8"/>
            <a:stretch>
              <a:fillRect/>
            </a:stretch>
          </a:blipFill>
        </p:spPr>
        <p:txBody>
          <a:bodyPr/>
          <a:lstStyle/>
          <a:p>
            <a:endParaRPr lang="en-IN"/>
          </a:p>
        </p:txBody>
      </p:sp>
      <p:sp>
        <p:nvSpPr>
          <p:cNvPr id="20" name="Freeform 20"/>
          <p:cNvSpPr/>
          <p:nvPr/>
        </p:nvSpPr>
        <p:spPr>
          <a:xfrm>
            <a:off x="7476822" y="2852315"/>
            <a:ext cx="1266825" cy="1266825"/>
          </a:xfrm>
          <a:custGeom>
            <a:avLst/>
            <a:gdLst/>
            <a:ahLst/>
            <a:cxnLst/>
            <a:rect l="l" t="t" r="r" b="b"/>
            <a:pathLst>
              <a:path w="1266825" h="1266825">
                <a:moveTo>
                  <a:pt x="0" y="0"/>
                </a:moveTo>
                <a:lnTo>
                  <a:pt x="1266825" y="0"/>
                </a:lnTo>
                <a:lnTo>
                  <a:pt x="1266825" y="1266825"/>
                </a:lnTo>
                <a:lnTo>
                  <a:pt x="0" y="12668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1" name="Freeform 21"/>
          <p:cNvSpPr/>
          <p:nvPr/>
        </p:nvSpPr>
        <p:spPr>
          <a:xfrm>
            <a:off x="7554100" y="5090706"/>
            <a:ext cx="1094395" cy="1024628"/>
          </a:xfrm>
          <a:custGeom>
            <a:avLst/>
            <a:gdLst/>
            <a:ahLst/>
            <a:cxnLst/>
            <a:rect l="l" t="t" r="r" b="b"/>
            <a:pathLst>
              <a:path w="1094395" h="1024628">
                <a:moveTo>
                  <a:pt x="0" y="0"/>
                </a:moveTo>
                <a:lnTo>
                  <a:pt x="1094396" y="0"/>
                </a:lnTo>
                <a:lnTo>
                  <a:pt x="1094396" y="1024628"/>
                </a:lnTo>
                <a:lnTo>
                  <a:pt x="0" y="102462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22" name="Freeform 22"/>
          <p:cNvSpPr/>
          <p:nvPr/>
        </p:nvSpPr>
        <p:spPr>
          <a:xfrm>
            <a:off x="7560790" y="8185255"/>
            <a:ext cx="1124349" cy="1157631"/>
          </a:xfrm>
          <a:custGeom>
            <a:avLst/>
            <a:gdLst/>
            <a:ahLst/>
            <a:cxnLst/>
            <a:rect l="l" t="t" r="r" b="b"/>
            <a:pathLst>
              <a:path w="1124349" h="1157631">
                <a:moveTo>
                  <a:pt x="0" y="0"/>
                </a:moveTo>
                <a:lnTo>
                  <a:pt x="1124349" y="0"/>
                </a:lnTo>
                <a:lnTo>
                  <a:pt x="1124349" y="1157631"/>
                </a:lnTo>
                <a:lnTo>
                  <a:pt x="0" y="11576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23" name="AutoShape 23"/>
          <p:cNvSpPr/>
          <p:nvPr/>
        </p:nvSpPr>
        <p:spPr>
          <a:xfrm>
            <a:off x="7690487" y="1405832"/>
            <a:ext cx="2753674" cy="19050"/>
          </a:xfrm>
          <a:prstGeom prst="line">
            <a:avLst/>
          </a:prstGeom>
          <a:ln w="38100" cap="flat">
            <a:solidFill>
              <a:srgbClr val="000000"/>
            </a:solidFill>
            <a:prstDash val="solid"/>
            <a:headEnd type="none" w="sm" len="sm"/>
            <a:tailEnd type="none" w="sm" len="sm"/>
          </a:ln>
        </p:spPr>
        <p:txBody>
          <a:bodyPr/>
          <a:lstStyle/>
          <a:p>
            <a:endParaRPr lang="en-IN"/>
          </a:p>
        </p:txBody>
      </p:sp>
      <p:sp>
        <p:nvSpPr>
          <p:cNvPr id="24" name="Freeform 24"/>
          <p:cNvSpPr/>
          <p:nvPr/>
        </p:nvSpPr>
        <p:spPr>
          <a:xfrm>
            <a:off x="9531269" y="8216070"/>
            <a:ext cx="1267534" cy="1033040"/>
          </a:xfrm>
          <a:custGeom>
            <a:avLst/>
            <a:gdLst/>
            <a:ahLst/>
            <a:cxnLst/>
            <a:rect l="l" t="t" r="r" b="b"/>
            <a:pathLst>
              <a:path w="1267534" h="1033040">
                <a:moveTo>
                  <a:pt x="0" y="0"/>
                </a:moveTo>
                <a:lnTo>
                  <a:pt x="1267534" y="0"/>
                </a:lnTo>
                <a:lnTo>
                  <a:pt x="1267534" y="1033040"/>
                </a:lnTo>
                <a:lnTo>
                  <a:pt x="0" y="103304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25" name="Freeform 25"/>
          <p:cNvSpPr/>
          <p:nvPr/>
        </p:nvSpPr>
        <p:spPr>
          <a:xfrm>
            <a:off x="9583169" y="5057677"/>
            <a:ext cx="1163734" cy="1163734"/>
          </a:xfrm>
          <a:custGeom>
            <a:avLst/>
            <a:gdLst/>
            <a:ahLst/>
            <a:cxnLst/>
            <a:rect l="l" t="t" r="r" b="b"/>
            <a:pathLst>
              <a:path w="1163734" h="1163734">
                <a:moveTo>
                  <a:pt x="0" y="0"/>
                </a:moveTo>
                <a:lnTo>
                  <a:pt x="1163734" y="0"/>
                </a:lnTo>
                <a:lnTo>
                  <a:pt x="1163734" y="1163733"/>
                </a:lnTo>
                <a:lnTo>
                  <a:pt x="0" y="116373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26" name="TextBox 26"/>
          <p:cNvSpPr txBox="1"/>
          <p:nvPr/>
        </p:nvSpPr>
        <p:spPr>
          <a:xfrm>
            <a:off x="3166003" y="0"/>
            <a:ext cx="11802642" cy="1028700"/>
          </a:xfrm>
          <a:prstGeom prst="rect">
            <a:avLst/>
          </a:prstGeom>
        </p:spPr>
        <p:txBody>
          <a:bodyPr lIns="0" tIns="0" rIns="0" bIns="0" rtlCol="0" anchor="t">
            <a:spAutoFit/>
          </a:bodyPr>
          <a:lstStyle/>
          <a:p>
            <a:pPr algn="ctr">
              <a:lnSpc>
                <a:spcPts val="7601"/>
              </a:lnSpc>
            </a:pPr>
            <a:r>
              <a:rPr lang="en-US" sz="6334">
                <a:solidFill>
                  <a:srgbClr val="68A231"/>
                </a:solidFill>
                <a:latin typeface="Poppins Ultra-Bold"/>
              </a:rPr>
              <a:t>Scope</a:t>
            </a:r>
          </a:p>
        </p:txBody>
      </p:sp>
      <p:sp>
        <p:nvSpPr>
          <p:cNvPr id="27" name="TextBox 27"/>
          <p:cNvSpPr txBox="1"/>
          <p:nvPr/>
        </p:nvSpPr>
        <p:spPr>
          <a:xfrm>
            <a:off x="11190763" y="2666319"/>
            <a:ext cx="5084662" cy="407946"/>
          </a:xfrm>
          <a:prstGeom prst="rect">
            <a:avLst/>
          </a:prstGeom>
        </p:spPr>
        <p:txBody>
          <a:bodyPr lIns="0" tIns="0" rIns="0" bIns="0" rtlCol="0" anchor="t">
            <a:spAutoFit/>
          </a:bodyPr>
          <a:lstStyle/>
          <a:p>
            <a:pPr>
              <a:lnSpc>
                <a:spcPts val="3032"/>
              </a:lnSpc>
            </a:pPr>
            <a:r>
              <a:rPr lang="en-US" sz="2527">
                <a:solidFill>
                  <a:srgbClr val="68A231"/>
                </a:solidFill>
                <a:latin typeface="Poppins Ultra-Bold"/>
              </a:rPr>
              <a:t>Machine Learning Algorithms</a:t>
            </a:r>
          </a:p>
        </p:txBody>
      </p:sp>
      <p:sp>
        <p:nvSpPr>
          <p:cNvPr id="28" name="TextBox 28"/>
          <p:cNvSpPr txBox="1"/>
          <p:nvPr/>
        </p:nvSpPr>
        <p:spPr>
          <a:xfrm>
            <a:off x="11190763" y="3221233"/>
            <a:ext cx="5786661" cy="1155220"/>
          </a:xfrm>
          <a:prstGeom prst="rect">
            <a:avLst/>
          </a:prstGeom>
        </p:spPr>
        <p:txBody>
          <a:bodyPr lIns="0" tIns="0" rIns="0" bIns="0" rtlCol="0" anchor="t">
            <a:spAutoFit/>
          </a:bodyPr>
          <a:lstStyle/>
          <a:p>
            <a:pPr>
              <a:lnSpc>
                <a:spcPts val="2309"/>
              </a:lnSpc>
              <a:spcBef>
                <a:spcPct val="0"/>
              </a:spcBef>
            </a:pPr>
            <a:r>
              <a:rPr lang="en-US" sz="1649">
                <a:solidFill>
                  <a:srgbClr val="231F20"/>
                </a:solidFill>
                <a:latin typeface="Poppins Medium"/>
              </a:rPr>
              <a:t>Machine learning techniques will be utilized for historical data analysis and predictive modeling to optimize watering schedules based on weather conditions.</a:t>
            </a:r>
          </a:p>
        </p:txBody>
      </p:sp>
      <p:sp>
        <p:nvSpPr>
          <p:cNvPr id="29" name="TextBox 29"/>
          <p:cNvSpPr txBox="1"/>
          <p:nvPr/>
        </p:nvSpPr>
        <p:spPr>
          <a:xfrm>
            <a:off x="11190763" y="5376573"/>
            <a:ext cx="5786661" cy="580475"/>
          </a:xfrm>
          <a:prstGeom prst="rect">
            <a:avLst/>
          </a:prstGeom>
        </p:spPr>
        <p:txBody>
          <a:bodyPr lIns="0" tIns="0" rIns="0" bIns="0" rtlCol="0" anchor="t">
            <a:spAutoFit/>
          </a:bodyPr>
          <a:lstStyle/>
          <a:p>
            <a:pPr>
              <a:lnSpc>
                <a:spcPts val="2309"/>
              </a:lnSpc>
              <a:spcBef>
                <a:spcPct val="0"/>
              </a:spcBef>
            </a:pPr>
            <a:r>
              <a:rPr lang="en-US" sz="1649">
                <a:solidFill>
                  <a:srgbClr val="231F20"/>
                </a:solidFill>
                <a:latin typeface="Poppins Medium"/>
              </a:rPr>
              <a:t>The project includes the creation of a user-friendly interface for farmers to interact with the system.</a:t>
            </a:r>
          </a:p>
        </p:txBody>
      </p:sp>
      <p:sp>
        <p:nvSpPr>
          <p:cNvPr id="30" name="TextBox 30"/>
          <p:cNvSpPr txBox="1"/>
          <p:nvPr/>
        </p:nvSpPr>
        <p:spPr>
          <a:xfrm>
            <a:off x="11169368" y="7821625"/>
            <a:ext cx="5084662" cy="407946"/>
          </a:xfrm>
          <a:prstGeom prst="rect">
            <a:avLst/>
          </a:prstGeom>
        </p:spPr>
        <p:txBody>
          <a:bodyPr lIns="0" tIns="0" rIns="0" bIns="0" rtlCol="0" anchor="t">
            <a:spAutoFit/>
          </a:bodyPr>
          <a:lstStyle/>
          <a:p>
            <a:pPr>
              <a:lnSpc>
                <a:spcPts val="3032"/>
              </a:lnSpc>
            </a:pPr>
            <a:r>
              <a:rPr lang="en-US" sz="2527">
                <a:solidFill>
                  <a:srgbClr val="68A231"/>
                </a:solidFill>
                <a:latin typeface="Poppins Ultra-Bold"/>
              </a:rPr>
              <a:t>Market and Pricing Data</a:t>
            </a:r>
          </a:p>
        </p:txBody>
      </p:sp>
      <p:sp>
        <p:nvSpPr>
          <p:cNvPr id="31" name="TextBox 31"/>
          <p:cNvSpPr txBox="1"/>
          <p:nvPr/>
        </p:nvSpPr>
        <p:spPr>
          <a:xfrm>
            <a:off x="11169368" y="8391202"/>
            <a:ext cx="5786661" cy="1155220"/>
          </a:xfrm>
          <a:prstGeom prst="rect">
            <a:avLst/>
          </a:prstGeom>
        </p:spPr>
        <p:txBody>
          <a:bodyPr lIns="0" tIns="0" rIns="0" bIns="0" rtlCol="0" anchor="t">
            <a:spAutoFit/>
          </a:bodyPr>
          <a:lstStyle/>
          <a:p>
            <a:pPr>
              <a:lnSpc>
                <a:spcPts val="2309"/>
              </a:lnSpc>
              <a:spcBef>
                <a:spcPct val="0"/>
              </a:spcBef>
            </a:pPr>
            <a:r>
              <a:rPr lang="en-US" sz="1649">
                <a:solidFill>
                  <a:srgbClr val="231F20"/>
                </a:solidFill>
                <a:latin typeface="Poppins Medium"/>
              </a:rPr>
              <a:t>Gathering market-related data, such as crop pricing, market trends, or commodity trading, is not included. The project focuses exclusively on irrigation optimization.</a:t>
            </a:r>
          </a:p>
        </p:txBody>
      </p:sp>
      <p:sp>
        <p:nvSpPr>
          <p:cNvPr id="32" name="TextBox 32"/>
          <p:cNvSpPr txBox="1"/>
          <p:nvPr/>
        </p:nvSpPr>
        <p:spPr>
          <a:xfrm>
            <a:off x="2014920" y="7821625"/>
            <a:ext cx="5084662" cy="409575"/>
          </a:xfrm>
          <a:prstGeom prst="rect">
            <a:avLst/>
          </a:prstGeom>
        </p:spPr>
        <p:txBody>
          <a:bodyPr lIns="0" tIns="0" rIns="0" bIns="0" rtlCol="0" anchor="t">
            <a:spAutoFit/>
          </a:bodyPr>
          <a:lstStyle/>
          <a:p>
            <a:pPr algn="r">
              <a:lnSpc>
                <a:spcPts val="3032"/>
              </a:lnSpc>
            </a:pPr>
            <a:r>
              <a:rPr lang="en-US" sz="2527">
                <a:solidFill>
                  <a:srgbClr val="68A231"/>
                </a:solidFill>
                <a:latin typeface="Poppins Ultra-Bold"/>
              </a:rPr>
              <a:t>Crop Management</a:t>
            </a:r>
          </a:p>
        </p:txBody>
      </p:sp>
      <p:sp>
        <p:nvSpPr>
          <p:cNvPr id="33" name="TextBox 33"/>
          <p:cNvSpPr txBox="1"/>
          <p:nvPr/>
        </p:nvSpPr>
        <p:spPr>
          <a:xfrm>
            <a:off x="6544609" y="1669362"/>
            <a:ext cx="5198783" cy="752475"/>
          </a:xfrm>
          <a:prstGeom prst="rect">
            <a:avLst/>
          </a:prstGeom>
        </p:spPr>
        <p:txBody>
          <a:bodyPr lIns="0" tIns="0" rIns="0" bIns="0" rtlCol="0" anchor="t">
            <a:spAutoFit/>
          </a:bodyPr>
          <a:lstStyle/>
          <a:p>
            <a:pPr algn="ctr">
              <a:lnSpc>
                <a:spcPts val="5602"/>
              </a:lnSpc>
            </a:pPr>
            <a:r>
              <a:rPr lang="en-US" sz="4669">
                <a:solidFill>
                  <a:srgbClr val="68A231"/>
                </a:solidFill>
                <a:latin typeface="Poppins Ultra-Bold"/>
              </a:rPr>
              <a:t>Included</a:t>
            </a:r>
          </a:p>
        </p:txBody>
      </p:sp>
      <p:sp>
        <p:nvSpPr>
          <p:cNvPr id="34" name="TextBox 34"/>
          <p:cNvSpPr txBox="1"/>
          <p:nvPr/>
        </p:nvSpPr>
        <p:spPr>
          <a:xfrm>
            <a:off x="7114937" y="6918430"/>
            <a:ext cx="3904774" cy="742950"/>
          </a:xfrm>
          <a:prstGeom prst="rect">
            <a:avLst/>
          </a:prstGeom>
        </p:spPr>
        <p:txBody>
          <a:bodyPr lIns="0" tIns="0" rIns="0" bIns="0" rtlCol="0" anchor="t">
            <a:spAutoFit/>
          </a:bodyPr>
          <a:lstStyle/>
          <a:p>
            <a:pPr algn="ctr">
              <a:lnSpc>
                <a:spcPts val="5604"/>
              </a:lnSpc>
            </a:pPr>
            <a:r>
              <a:rPr lang="en-US" sz="4670">
                <a:solidFill>
                  <a:srgbClr val="68A231"/>
                </a:solidFill>
                <a:latin typeface="Poppins Ultra-Bold"/>
              </a:rPr>
              <a:t>Not Included</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200972" y="1047750"/>
            <a:ext cx="3886055" cy="0"/>
          </a:xfrm>
          <a:prstGeom prst="line">
            <a:avLst/>
          </a:prstGeom>
          <a:ln w="38100" cap="flat">
            <a:solidFill>
              <a:srgbClr val="000000"/>
            </a:solidFill>
            <a:prstDash val="solid"/>
            <a:headEnd type="none" w="sm" len="sm"/>
            <a:tailEnd type="none" w="sm" len="sm"/>
          </a:ln>
        </p:spPr>
        <p:txBody>
          <a:bodyPr/>
          <a:lstStyle/>
          <a:p>
            <a:endParaRPr lang="en-IN"/>
          </a:p>
        </p:txBody>
      </p:sp>
      <p:sp>
        <p:nvSpPr>
          <p:cNvPr id="3" name="Freeform 3"/>
          <p:cNvSpPr/>
          <p:nvPr/>
        </p:nvSpPr>
        <p:spPr>
          <a:xfrm>
            <a:off x="13694505" y="3092346"/>
            <a:ext cx="4593495" cy="4444462"/>
          </a:xfrm>
          <a:custGeom>
            <a:avLst/>
            <a:gdLst/>
            <a:ahLst/>
            <a:cxnLst/>
            <a:rect l="l" t="t" r="r" b="b"/>
            <a:pathLst>
              <a:path w="4593495" h="4444462">
                <a:moveTo>
                  <a:pt x="0" y="0"/>
                </a:moveTo>
                <a:lnTo>
                  <a:pt x="4593495" y="0"/>
                </a:lnTo>
                <a:lnTo>
                  <a:pt x="4593495" y="4444462"/>
                </a:lnTo>
                <a:lnTo>
                  <a:pt x="0" y="4444462"/>
                </a:lnTo>
                <a:lnTo>
                  <a:pt x="0" y="0"/>
                </a:lnTo>
                <a:close/>
              </a:path>
            </a:pathLst>
          </a:custGeom>
          <a:blipFill>
            <a:blip r:embed="rId2"/>
            <a:stretch>
              <a:fillRect b="-4501"/>
            </a:stretch>
          </a:blipFill>
        </p:spPr>
        <p:txBody>
          <a:bodyPr/>
          <a:lstStyle/>
          <a:p>
            <a:endParaRPr lang="en-IN"/>
          </a:p>
        </p:txBody>
      </p:sp>
      <p:sp>
        <p:nvSpPr>
          <p:cNvPr id="4" name="TextBox 4"/>
          <p:cNvSpPr txBox="1"/>
          <p:nvPr/>
        </p:nvSpPr>
        <p:spPr>
          <a:xfrm>
            <a:off x="6986088" y="105114"/>
            <a:ext cx="4315823" cy="759181"/>
          </a:xfrm>
          <a:prstGeom prst="rect">
            <a:avLst/>
          </a:prstGeom>
        </p:spPr>
        <p:txBody>
          <a:bodyPr lIns="0" tIns="0" rIns="0" bIns="0" rtlCol="0" anchor="t">
            <a:spAutoFit/>
          </a:bodyPr>
          <a:lstStyle/>
          <a:p>
            <a:pPr>
              <a:lnSpc>
                <a:spcPts val="5652"/>
              </a:lnSpc>
            </a:pPr>
            <a:r>
              <a:rPr lang="en-US" sz="4710">
                <a:solidFill>
                  <a:srgbClr val="68A231"/>
                </a:solidFill>
                <a:latin typeface="Poppins Ultra-Bold"/>
              </a:rPr>
              <a:t>Design  Cycle</a:t>
            </a:r>
          </a:p>
        </p:txBody>
      </p:sp>
      <p:sp>
        <p:nvSpPr>
          <p:cNvPr id="5" name="TextBox 5"/>
          <p:cNvSpPr txBox="1"/>
          <p:nvPr/>
        </p:nvSpPr>
        <p:spPr>
          <a:xfrm>
            <a:off x="1028700" y="1729304"/>
            <a:ext cx="5084662" cy="438150"/>
          </a:xfrm>
          <a:prstGeom prst="rect">
            <a:avLst/>
          </a:prstGeom>
        </p:spPr>
        <p:txBody>
          <a:bodyPr lIns="0" tIns="0" rIns="0" bIns="0" rtlCol="0" anchor="t">
            <a:spAutoFit/>
          </a:bodyPr>
          <a:lstStyle/>
          <a:p>
            <a:pPr>
              <a:lnSpc>
                <a:spcPts val="3272"/>
              </a:lnSpc>
            </a:pPr>
            <a:r>
              <a:rPr lang="en-US" sz="2727">
                <a:solidFill>
                  <a:srgbClr val="68A231"/>
                </a:solidFill>
                <a:latin typeface="Poppins Ultra-Bold"/>
              </a:rPr>
              <a:t>Empathize: </a:t>
            </a:r>
          </a:p>
        </p:txBody>
      </p:sp>
      <p:sp>
        <p:nvSpPr>
          <p:cNvPr id="6" name="TextBox 6"/>
          <p:cNvSpPr txBox="1"/>
          <p:nvPr/>
        </p:nvSpPr>
        <p:spPr>
          <a:xfrm>
            <a:off x="1028700" y="2229366"/>
            <a:ext cx="13506805" cy="862980"/>
          </a:xfrm>
          <a:prstGeom prst="rect">
            <a:avLst/>
          </a:prstGeom>
        </p:spPr>
        <p:txBody>
          <a:bodyPr lIns="0" tIns="0" rIns="0" bIns="0" rtlCol="0" anchor="t">
            <a:spAutoFit/>
          </a:bodyPr>
          <a:lstStyle/>
          <a:p>
            <a:pPr>
              <a:lnSpc>
                <a:spcPts val="2309"/>
              </a:lnSpc>
              <a:spcBef>
                <a:spcPct val="0"/>
              </a:spcBef>
            </a:pPr>
            <a:r>
              <a:rPr lang="en-US" sz="1649">
                <a:solidFill>
                  <a:srgbClr val="231F20"/>
                </a:solidFill>
                <a:latin typeface="Poppins Medium"/>
              </a:rPr>
              <a:t>Conducted interviews and surveys with local farmers and agricultural experts to gain insights into their current irrigation practices and the challenges they face due to unpredictable weather conditions. Collected historical weather data to understand the impact of weather fluctuations on water usage and crop yield.</a:t>
            </a:r>
          </a:p>
        </p:txBody>
      </p:sp>
      <p:sp>
        <p:nvSpPr>
          <p:cNvPr id="7" name="TextBox 7"/>
          <p:cNvSpPr txBox="1"/>
          <p:nvPr/>
        </p:nvSpPr>
        <p:spPr>
          <a:xfrm>
            <a:off x="1028700" y="3178071"/>
            <a:ext cx="5084662" cy="438150"/>
          </a:xfrm>
          <a:prstGeom prst="rect">
            <a:avLst/>
          </a:prstGeom>
        </p:spPr>
        <p:txBody>
          <a:bodyPr lIns="0" tIns="0" rIns="0" bIns="0" rtlCol="0" anchor="t">
            <a:spAutoFit/>
          </a:bodyPr>
          <a:lstStyle/>
          <a:p>
            <a:pPr>
              <a:lnSpc>
                <a:spcPts val="3272"/>
              </a:lnSpc>
            </a:pPr>
            <a:r>
              <a:rPr lang="en-US" sz="2727">
                <a:solidFill>
                  <a:srgbClr val="68A231"/>
                </a:solidFill>
                <a:latin typeface="Poppins Ultra-Bold"/>
              </a:rPr>
              <a:t>Define: </a:t>
            </a:r>
          </a:p>
        </p:txBody>
      </p:sp>
      <p:sp>
        <p:nvSpPr>
          <p:cNvPr id="8" name="TextBox 8"/>
          <p:cNvSpPr txBox="1"/>
          <p:nvPr/>
        </p:nvSpPr>
        <p:spPr>
          <a:xfrm>
            <a:off x="1028700" y="3682896"/>
            <a:ext cx="16230600" cy="1148730"/>
          </a:xfrm>
          <a:prstGeom prst="rect">
            <a:avLst/>
          </a:prstGeom>
        </p:spPr>
        <p:txBody>
          <a:bodyPr lIns="0" tIns="0" rIns="0" bIns="0" rtlCol="0" anchor="t">
            <a:spAutoFit/>
          </a:bodyPr>
          <a:lstStyle/>
          <a:p>
            <a:pPr>
              <a:lnSpc>
                <a:spcPts val="2309"/>
              </a:lnSpc>
            </a:pPr>
            <a:r>
              <a:rPr lang="en-US" sz="1649">
                <a:solidFill>
                  <a:srgbClr val="231F20"/>
                </a:solidFill>
                <a:latin typeface="Poppins Medium"/>
              </a:rPr>
              <a:t>Through literature review and stakeholder interviews, several key findings emerged:</a:t>
            </a:r>
          </a:p>
          <a:p>
            <a:pPr marL="356109" lvl="1" indent="-178054">
              <a:lnSpc>
                <a:spcPts val="2309"/>
              </a:lnSpc>
              <a:buFont typeface="Arial"/>
              <a:buChar char="•"/>
            </a:pPr>
            <a:r>
              <a:rPr lang="en-US" sz="1649">
                <a:solidFill>
                  <a:srgbClr val="231F20"/>
                </a:solidFill>
                <a:latin typeface="Poppins Medium"/>
              </a:rPr>
              <a:t>Existing irrigation systems often lack real-time weather data integration, leading to suboptimal water usage.</a:t>
            </a:r>
          </a:p>
          <a:p>
            <a:pPr marL="356109" lvl="1" indent="-178054">
              <a:lnSpc>
                <a:spcPts val="2309"/>
              </a:lnSpc>
              <a:spcBef>
                <a:spcPct val="0"/>
              </a:spcBef>
              <a:buFont typeface="Arial"/>
              <a:buChar char="•"/>
            </a:pPr>
            <a:r>
              <a:rPr lang="en-US" sz="1649">
                <a:solidFill>
                  <a:srgbClr val="231F20"/>
                </a:solidFill>
                <a:latin typeface="Poppins Medium"/>
              </a:rPr>
              <a:t>Farmers struggle to make informed decisions about irrigation timing and duration due to inaccurate weather forecasts.</a:t>
            </a:r>
          </a:p>
          <a:p>
            <a:pPr>
              <a:lnSpc>
                <a:spcPts val="2309"/>
              </a:lnSpc>
              <a:spcBef>
                <a:spcPct val="0"/>
              </a:spcBef>
            </a:pPr>
            <a:endParaRPr lang="en-US" sz="1649">
              <a:solidFill>
                <a:srgbClr val="231F20"/>
              </a:solidFill>
              <a:latin typeface="Poppins Medium"/>
            </a:endParaRPr>
          </a:p>
        </p:txBody>
      </p:sp>
      <p:sp>
        <p:nvSpPr>
          <p:cNvPr id="9" name="TextBox 9"/>
          <p:cNvSpPr txBox="1"/>
          <p:nvPr/>
        </p:nvSpPr>
        <p:spPr>
          <a:xfrm>
            <a:off x="1028700" y="4725173"/>
            <a:ext cx="5084662" cy="438150"/>
          </a:xfrm>
          <a:prstGeom prst="rect">
            <a:avLst/>
          </a:prstGeom>
        </p:spPr>
        <p:txBody>
          <a:bodyPr lIns="0" tIns="0" rIns="0" bIns="0" rtlCol="0" anchor="t">
            <a:spAutoFit/>
          </a:bodyPr>
          <a:lstStyle/>
          <a:p>
            <a:pPr>
              <a:lnSpc>
                <a:spcPts val="3272"/>
              </a:lnSpc>
            </a:pPr>
            <a:r>
              <a:rPr lang="en-US" sz="2727">
                <a:solidFill>
                  <a:srgbClr val="68A231"/>
                </a:solidFill>
                <a:latin typeface="Poppins Ultra-Bold"/>
              </a:rPr>
              <a:t>Ideate: </a:t>
            </a:r>
          </a:p>
        </p:txBody>
      </p:sp>
      <p:sp>
        <p:nvSpPr>
          <p:cNvPr id="10" name="TextBox 10"/>
          <p:cNvSpPr txBox="1"/>
          <p:nvPr/>
        </p:nvSpPr>
        <p:spPr>
          <a:xfrm>
            <a:off x="1028700" y="5224918"/>
            <a:ext cx="13506805" cy="862980"/>
          </a:xfrm>
          <a:prstGeom prst="rect">
            <a:avLst/>
          </a:prstGeom>
        </p:spPr>
        <p:txBody>
          <a:bodyPr lIns="0" tIns="0" rIns="0" bIns="0" rtlCol="0" anchor="t">
            <a:spAutoFit/>
          </a:bodyPr>
          <a:lstStyle/>
          <a:p>
            <a:pPr>
              <a:lnSpc>
                <a:spcPts val="2309"/>
              </a:lnSpc>
            </a:pPr>
            <a:r>
              <a:rPr lang="en-US" sz="1649">
                <a:solidFill>
                  <a:srgbClr val="231F20"/>
                </a:solidFill>
                <a:latin typeface="Poppins Medium"/>
              </a:rPr>
              <a:t>• Brainstormed potential solutions, including the development of an IoT-enabled smart irrigation system. </a:t>
            </a:r>
          </a:p>
          <a:p>
            <a:pPr>
              <a:lnSpc>
                <a:spcPts val="2309"/>
              </a:lnSpc>
            </a:pPr>
            <a:r>
              <a:rPr lang="en-US" sz="1649">
                <a:solidFill>
                  <a:srgbClr val="231F20"/>
                </a:solidFill>
                <a:latin typeface="Poppins Medium"/>
              </a:rPr>
              <a:t>• Considered leveraging machine learning algorithms for predictive irrigation scheduling.</a:t>
            </a:r>
          </a:p>
          <a:p>
            <a:pPr>
              <a:lnSpc>
                <a:spcPts val="2309"/>
              </a:lnSpc>
              <a:spcBef>
                <a:spcPct val="0"/>
              </a:spcBef>
            </a:pPr>
            <a:r>
              <a:rPr lang="en-US" sz="1649">
                <a:solidFill>
                  <a:srgbClr val="231F20"/>
                </a:solidFill>
                <a:latin typeface="Poppins Medium"/>
              </a:rPr>
              <a:t>• Explored various weather data sources to enhance the system's accuracy.</a:t>
            </a:r>
          </a:p>
        </p:txBody>
      </p:sp>
      <p:sp>
        <p:nvSpPr>
          <p:cNvPr id="11" name="TextBox 11"/>
          <p:cNvSpPr txBox="1"/>
          <p:nvPr/>
        </p:nvSpPr>
        <p:spPr>
          <a:xfrm>
            <a:off x="1028700" y="6173623"/>
            <a:ext cx="5084662" cy="438150"/>
          </a:xfrm>
          <a:prstGeom prst="rect">
            <a:avLst/>
          </a:prstGeom>
        </p:spPr>
        <p:txBody>
          <a:bodyPr lIns="0" tIns="0" rIns="0" bIns="0" rtlCol="0" anchor="t">
            <a:spAutoFit/>
          </a:bodyPr>
          <a:lstStyle/>
          <a:p>
            <a:pPr>
              <a:lnSpc>
                <a:spcPts val="3272"/>
              </a:lnSpc>
            </a:pPr>
            <a:r>
              <a:rPr lang="en-US" sz="2727">
                <a:solidFill>
                  <a:srgbClr val="68A231"/>
                </a:solidFill>
                <a:latin typeface="Poppins Ultra-Bold"/>
              </a:rPr>
              <a:t>Prototype: </a:t>
            </a:r>
          </a:p>
        </p:txBody>
      </p:sp>
      <p:sp>
        <p:nvSpPr>
          <p:cNvPr id="12" name="TextBox 12"/>
          <p:cNvSpPr txBox="1"/>
          <p:nvPr/>
        </p:nvSpPr>
        <p:spPr>
          <a:xfrm>
            <a:off x="1028700" y="7903378"/>
            <a:ext cx="5084662" cy="438150"/>
          </a:xfrm>
          <a:prstGeom prst="rect">
            <a:avLst/>
          </a:prstGeom>
        </p:spPr>
        <p:txBody>
          <a:bodyPr lIns="0" tIns="0" rIns="0" bIns="0" rtlCol="0" anchor="t">
            <a:spAutoFit/>
          </a:bodyPr>
          <a:lstStyle/>
          <a:p>
            <a:pPr>
              <a:lnSpc>
                <a:spcPts val="3272"/>
              </a:lnSpc>
            </a:pPr>
            <a:r>
              <a:rPr lang="en-US" sz="2727">
                <a:solidFill>
                  <a:srgbClr val="68A231"/>
                </a:solidFill>
                <a:latin typeface="Poppins Ultra-Bold"/>
              </a:rPr>
              <a:t>Testing: </a:t>
            </a:r>
          </a:p>
        </p:txBody>
      </p:sp>
      <p:sp>
        <p:nvSpPr>
          <p:cNvPr id="13" name="TextBox 13"/>
          <p:cNvSpPr txBox="1"/>
          <p:nvPr/>
        </p:nvSpPr>
        <p:spPr>
          <a:xfrm>
            <a:off x="1028700" y="6678448"/>
            <a:ext cx="13342400" cy="1148730"/>
          </a:xfrm>
          <a:prstGeom prst="rect">
            <a:avLst/>
          </a:prstGeom>
        </p:spPr>
        <p:txBody>
          <a:bodyPr lIns="0" tIns="0" rIns="0" bIns="0" rtlCol="0" anchor="t">
            <a:spAutoFit/>
          </a:bodyPr>
          <a:lstStyle/>
          <a:p>
            <a:pPr>
              <a:lnSpc>
                <a:spcPts val="2309"/>
              </a:lnSpc>
            </a:pPr>
            <a:r>
              <a:rPr lang="en-US" sz="1649" dirty="0">
                <a:solidFill>
                  <a:srgbClr val="231F20"/>
                </a:solidFill>
                <a:latin typeface="Poppins Medium"/>
              </a:rPr>
              <a:t>• Developed a prototype of the smart irrigation system, integrating ESP8266-based IoT devices for data collection. </a:t>
            </a:r>
          </a:p>
          <a:p>
            <a:pPr>
              <a:lnSpc>
                <a:spcPts val="2309"/>
              </a:lnSpc>
            </a:pPr>
            <a:r>
              <a:rPr lang="en-US" sz="1649" dirty="0">
                <a:solidFill>
                  <a:srgbClr val="231F20"/>
                </a:solidFill>
                <a:latin typeface="Poppins Medium"/>
              </a:rPr>
              <a:t>• Implemented a machine learning model (linear regression) to predict optimal irrigation duration based on historical data and real-time weather forecasts. </a:t>
            </a:r>
          </a:p>
          <a:p>
            <a:pPr>
              <a:lnSpc>
                <a:spcPts val="2309"/>
              </a:lnSpc>
              <a:spcBef>
                <a:spcPct val="0"/>
              </a:spcBef>
            </a:pPr>
            <a:r>
              <a:rPr lang="en-US" sz="1649" dirty="0">
                <a:solidFill>
                  <a:srgbClr val="231F20"/>
                </a:solidFill>
                <a:latin typeface="Poppins Medium"/>
              </a:rPr>
              <a:t>• Created a user-friendly interface for control of the irrigation system.</a:t>
            </a:r>
          </a:p>
        </p:txBody>
      </p:sp>
      <p:sp>
        <p:nvSpPr>
          <p:cNvPr id="14" name="TextBox 14"/>
          <p:cNvSpPr txBox="1"/>
          <p:nvPr/>
        </p:nvSpPr>
        <p:spPr>
          <a:xfrm>
            <a:off x="1110902" y="8293903"/>
            <a:ext cx="13342400" cy="1148730"/>
          </a:xfrm>
          <a:prstGeom prst="rect">
            <a:avLst/>
          </a:prstGeom>
        </p:spPr>
        <p:txBody>
          <a:bodyPr lIns="0" tIns="0" rIns="0" bIns="0" rtlCol="0" anchor="t">
            <a:spAutoFit/>
          </a:bodyPr>
          <a:lstStyle/>
          <a:p>
            <a:pPr>
              <a:lnSpc>
                <a:spcPts val="2309"/>
              </a:lnSpc>
            </a:pPr>
            <a:r>
              <a:rPr lang="en-US" sz="1649">
                <a:solidFill>
                  <a:srgbClr val="231F20"/>
                </a:solidFill>
                <a:latin typeface="Poppins Medium"/>
              </a:rPr>
              <a:t>• Conducted testing with a group of local farmers to gather feedback on system usability and effectiveness. </a:t>
            </a:r>
          </a:p>
          <a:p>
            <a:pPr>
              <a:lnSpc>
                <a:spcPts val="2309"/>
              </a:lnSpc>
            </a:pPr>
            <a:r>
              <a:rPr lang="en-US" sz="1649">
                <a:solidFill>
                  <a:srgbClr val="231F20"/>
                </a:solidFill>
                <a:latin typeface="Poppins Medium"/>
              </a:rPr>
              <a:t>• Evaluated the accuracy of the machine learning model by comparing predicted irrigation durations with observed crop health and soil moisture levels. </a:t>
            </a:r>
          </a:p>
          <a:p>
            <a:pPr>
              <a:lnSpc>
                <a:spcPts val="2309"/>
              </a:lnSpc>
              <a:spcBef>
                <a:spcPct val="0"/>
              </a:spcBef>
            </a:pPr>
            <a:r>
              <a:rPr lang="en-US" sz="1649">
                <a:solidFill>
                  <a:srgbClr val="231F20"/>
                </a:solidFill>
                <a:latin typeface="Poppins Medium"/>
              </a:rPr>
              <a:t>• Ensured that the interface provided clear insights into recommended irrigation adjustments based on weather conditions.</a:t>
            </a:r>
          </a:p>
        </p:txBody>
      </p:sp>
      <p:sp>
        <p:nvSpPr>
          <p:cNvPr id="15" name="Freeform 15"/>
          <p:cNvSpPr/>
          <p:nvPr/>
        </p:nvSpPr>
        <p:spPr>
          <a:xfrm rot="-7942458" flipH="1">
            <a:off x="14710897" y="-233233"/>
            <a:ext cx="5096806" cy="2204369"/>
          </a:xfrm>
          <a:custGeom>
            <a:avLst/>
            <a:gdLst/>
            <a:ahLst/>
            <a:cxnLst/>
            <a:rect l="l" t="t" r="r" b="b"/>
            <a:pathLst>
              <a:path w="5096806" h="2204369">
                <a:moveTo>
                  <a:pt x="5096806" y="0"/>
                </a:moveTo>
                <a:lnTo>
                  <a:pt x="0" y="0"/>
                </a:lnTo>
                <a:lnTo>
                  <a:pt x="0" y="2204369"/>
                </a:lnTo>
                <a:lnTo>
                  <a:pt x="5096806" y="2204369"/>
                </a:lnTo>
                <a:lnTo>
                  <a:pt x="50968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6" name="Freeform 16"/>
          <p:cNvSpPr/>
          <p:nvPr/>
        </p:nvSpPr>
        <p:spPr>
          <a:xfrm rot="-2390633" flipH="1">
            <a:off x="14710897" y="8653447"/>
            <a:ext cx="5096806" cy="2204369"/>
          </a:xfrm>
          <a:custGeom>
            <a:avLst/>
            <a:gdLst/>
            <a:ahLst/>
            <a:cxnLst/>
            <a:rect l="l" t="t" r="r" b="b"/>
            <a:pathLst>
              <a:path w="5096806" h="2204369">
                <a:moveTo>
                  <a:pt x="5096806" y="0"/>
                </a:moveTo>
                <a:lnTo>
                  <a:pt x="0" y="0"/>
                </a:lnTo>
                <a:lnTo>
                  <a:pt x="0" y="2204369"/>
                </a:lnTo>
                <a:lnTo>
                  <a:pt x="5096806" y="2204369"/>
                </a:lnTo>
                <a:lnTo>
                  <a:pt x="509680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Freeform 17"/>
          <p:cNvSpPr/>
          <p:nvPr/>
        </p:nvSpPr>
        <p:spPr>
          <a:xfrm rot="5400000" flipH="1">
            <a:off x="-6816497" y="2564826"/>
            <a:ext cx="13924712" cy="2732725"/>
          </a:xfrm>
          <a:custGeom>
            <a:avLst/>
            <a:gdLst/>
            <a:ahLst/>
            <a:cxnLst/>
            <a:rect l="l" t="t" r="r" b="b"/>
            <a:pathLst>
              <a:path w="13924712" h="2732725">
                <a:moveTo>
                  <a:pt x="13924712" y="0"/>
                </a:moveTo>
                <a:lnTo>
                  <a:pt x="0" y="0"/>
                </a:lnTo>
                <a:lnTo>
                  <a:pt x="0" y="2732725"/>
                </a:lnTo>
                <a:lnTo>
                  <a:pt x="13924712" y="2732725"/>
                </a:lnTo>
                <a:lnTo>
                  <a:pt x="13924712" y="0"/>
                </a:lnTo>
                <a:close/>
              </a:path>
            </a:pathLst>
          </a:custGeom>
          <a:blipFill>
            <a:blip r:embed="rId5"/>
            <a:stretch>
              <a:fillRect/>
            </a:stretch>
          </a:blipFill>
        </p:spPr>
        <p:txBody>
          <a:bodyPr/>
          <a:lstStyle/>
          <a:p>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7958" y="-47625"/>
            <a:ext cx="7998671" cy="842904"/>
          </a:xfrm>
          <a:prstGeom prst="rect">
            <a:avLst/>
          </a:prstGeom>
        </p:spPr>
        <p:txBody>
          <a:bodyPr lIns="0" tIns="0" rIns="0" bIns="0" rtlCol="0" anchor="t">
            <a:spAutoFit/>
          </a:bodyPr>
          <a:lstStyle/>
          <a:p>
            <a:pPr algn="ctr">
              <a:lnSpc>
                <a:spcPts val="6279"/>
              </a:lnSpc>
            </a:pPr>
            <a:r>
              <a:rPr lang="en-US" sz="5232">
                <a:solidFill>
                  <a:srgbClr val="68A231"/>
                </a:solidFill>
                <a:latin typeface="Poppins Ultra-Bold"/>
              </a:rPr>
              <a:t>Methodology</a:t>
            </a:r>
          </a:p>
        </p:txBody>
      </p:sp>
      <p:sp>
        <p:nvSpPr>
          <p:cNvPr id="3" name="Freeform 3"/>
          <p:cNvSpPr/>
          <p:nvPr/>
        </p:nvSpPr>
        <p:spPr>
          <a:xfrm rot="-5400000" flipH="1">
            <a:off x="11066642" y="5282428"/>
            <a:ext cx="13924712" cy="2732725"/>
          </a:xfrm>
          <a:custGeom>
            <a:avLst/>
            <a:gdLst/>
            <a:ahLst/>
            <a:cxnLst/>
            <a:rect l="l" t="t" r="r" b="b"/>
            <a:pathLst>
              <a:path w="13924712" h="2732725">
                <a:moveTo>
                  <a:pt x="13924712" y="0"/>
                </a:moveTo>
                <a:lnTo>
                  <a:pt x="0" y="0"/>
                </a:lnTo>
                <a:lnTo>
                  <a:pt x="0" y="2732725"/>
                </a:lnTo>
                <a:lnTo>
                  <a:pt x="13924712" y="2732725"/>
                </a:lnTo>
                <a:lnTo>
                  <a:pt x="13924712" y="0"/>
                </a:lnTo>
                <a:close/>
              </a:path>
            </a:pathLst>
          </a:custGeom>
          <a:blipFill>
            <a:blip r:embed="rId2"/>
            <a:stretch>
              <a:fillRect/>
            </a:stretch>
          </a:blipFill>
        </p:spPr>
        <p:txBody>
          <a:bodyPr/>
          <a:lstStyle/>
          <a:p>
            <a:endParaRPr lang="en-IN"/>
          </a:p>
        </p:txBody>
      </p:sp>
      <p:sp>
        <p:nvSpPr>
          <p:cNvPr id="4" name="Freeform 4"/>
          <p:cNvSpPr/>
          <p:nvPr/>
        </p:nvSpPr>
        <p:spPr>
          <a:xfrm rot="-5400000" flipH="1" flipV="1">
            <a:off x="-6521520" y="5282428"/>
            <a:ext cx="13924712" cy="2732725"/>
          </a:xfrm>
          <a:custGeom>
            <a:avLst/>
            <a:gdLst/>
            <a:ahLst/>
            <a:cxnLst/>
            <a:rect l="l" t="t" r="r" b="b"/>
            <a:pathLst>
              <a:path w="13924712" h="2732725">
                <a:moveTo>
                  <a:pt x="13924712" y="2732725"/>
                </a:moveTo>
                <a:lnTo>
                  <a:pt x="0" y="2732725"/>
                </a:lnTo>
                <a:lnTo>
                  <a:pt x="0" y="0"/>
                </a:lnTo>
                <a:lnTo>
                  <a:pt x="13924712" y="0"/>
                </a:lnTo>
                <a:lnTo>
                  <a:pt x="13924712" y="2732725"/>
                </a:lnTo>
                <a:close/>
              </a:path>
            </a:pathLst>
          </a:custGeom>
          <a:blipFill>
            <a:blip r:embed="rId2"/>
            <a:stretch>
              <a:fillRect/>
            </a:stretch>
          </a:blipFill>
        </p:spPr>
        <p:txBody>
          <a:bodyPr/>
          <a:lstStyle/>
          <a:p>
            <a:endParaRPr lang="en-IN"/>
          </a:p>
        </p:txBody>
      </p:sp>
      <p:sp>
        <p:nvSpPr>
          <p:cNvPr id="5" name="AutoShape 5"/>
          <p:cNvSpPr/>
          <p:nvPr/>
        </p:nvSpPr>
        <p:spPr>
          <a:xfrm>
            <a:off x="7254233" y="814329"/>
            <a:ext cx="3246120" cy="0"/>
          </a:xfrm>
          <a:prstGeom prst="line">
            <a:avLst/>
          </a:prstGeom>
          <a:ln w="38100" cap="flat">
            <a:solidFill>
              <a:srgbClr val="000000"/>
            </a:solidFill>
            <a:prstDash val="solid"/>
            <a:headEnd type="none" w="sm" len="sm"/>
            <a:tailEnd type="none" w="sm" len="sm"/>
          </a:ln>
        </p:spPr>
        <p:txBody>
          <a:bodyPr/>
          <a:lstStyle/>
          <a:p>
            <a:endParaRPr lang="en-IN"/>
          </a:p>
        </p:txBody>
      </p:sp>
      <p:sp>
        <p:nvSpPr>
          <p:cNvPr id="6" name="Freeform 6"/>
          <p:cNvSpPr/>
          <p:nvPr/>
        </p:nvSpPr>
        <p:spPr>
          <a:xfrm>
            <a:off x="4749560" y="1733015"/>
            <a:ext cx="7848593" cy="8553985"/>
          </a:xfrm>
          <a:custGeom>
            <a:avLst/>
            <a:gdLst/>
            <a:ahLst/>
            <a:cxnLst/>
            <a:rect l="l" t="t" r="r" b="b"/>
            <a:pathLst>
              <a:path w="7848593" h="8553985">
                <a:moveTo>
                  <a:pt x="0" y="0"/>
                </a:moveTo>
                <a:lnTo>
                  <a:pt x="7848594" y="0"/>
                </a:lnTo>
                <a:lnTo>
                  <a:pt x="7848594" y="8553985"/>
                </a:lnTo>
                <a:lnTo>
                  <a:pt x="0" y="8553985"/>
                </a:lnTo>
                <a:lnTo>
                  <a:pt x="0" y="0"/>
                </a:lnTo>
                <a:close/>
              </a:path>
            </a:pathLst>
          </a:custGeom>
          <a:blipFill>
            <a:blip r:embed="rId3"/>
            <a:stretch>
              <a:fillRect/>
            </a:stretch>
          </a:blipFill>
          <a:ln w="38100" cap="sq">
            <a:solidFill>
              <a:srgbClr val="FFFFFF"/>
            </a:solidFill>
            <a:miter/>
          </a:ln>
        </p:spPr>
        <p:txBody>
          <a:bodyPr/>
          <a:lstStyle/>
          <a:p>
            <a:endParaRPr lang="en-IN"/>
          </a:p>
        </p:txBody>
      </p:sp>
      <p:sp>
        <p:nvSpPr>
          <p:cNvPr id="7" name="TextBox 7"/>
          <p:cNvSpPr txBox="1"/>
          <p:nvPr/>
        </p:nvSpPr>
        <p:spPr>
          <a:xfrm>
            <a:off x="6609765" y="923925"/>
            <a:ext cx="4128184" cy="659808"/>
          </a:xfrm>
          <a:prstGeom prst="rect">
            <a:avLst/>
          </a:prstGeom>
        </p:spPr>
        <p:txBody>
          <a:bodyPr lIns="0" tIns="0" rIns="0" bIns="0" rtlCol="0" anchor="t">
            <a:spAutoFit/>
          </a:bodyPr>
          <a:lstStyle/>
          <a:p>
            <a:pPr algn="ctr">
              <a:lnSpc>
                <a:spcPts val="5107"/>
              </a:lnSpc>
              <a:spcBef>
                <a:spcPct val="0"/>
              </a:spcBef>
            </a:pPr>
            <a:r>
              <a:rPr lang="en-US" sz="3648">
                <a:solidFill>
                  <a:srgbClr val="398923"/>
                </a:solidFill>
                <a:latin typeface="Poppins Ultra-Bold"/>
              </a:rPr>
              <a:t>Architecture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11082481" y="5506015"/>
            <a:ext cx="13924712" cy="2732725"/>
          </a:xfrm>
          <a:custGeom>
            <a:avLst/>
            <a:gdLst/>
            <a:ahLst/>
            <a:cxnLst/>
            <a:rect l="l" t="t" r="r" b="b"/>
            <a:pathLst>
              <a:path w="13924712" h="2732725">
                <a:moveTo>
                  <a:pt x="13924712" y="0"/>
                </a:moveTo>
                <a:lnTo>
                  <a:pt x="0" y="0"/>
                </a:lnTo>
                <a:lnTo>
                  <a:pt x="0" y="2732725"/>
                </a:lnTo>
                <a:lnTo>
                  <a:pt x="13924712" y="2732725"/>
                </a:lnTo>
                <a:lnTo>
                  <a:pt x="13924712" y="0"/>
                </a:lnTo>
                <a:close/>
              </a:path>
            </a:pathLst>
          </a:custGeom>
          <a:blipFill>
            <a:blip r:embed="rId2"/>
            <a:stretch>
              <a:fillRect/>
            </a:stretch>
          </a:blipFill>
        </p:spPr>
        <p:txBody>
          <a:bodyPr/>
          <a:lstStyle/>
          <a:p>
            <a:endParaRPr lang="en-IN"/>
          </a:p>
        </p:txBody>
      </p:sp>
      <p:sp>
        <p:nvSpPr>
          <p:cNvPr id="3" name="TextBox 3"/>
          <p:cNvSpPr txBox="1"/>
          <p:nvPr/>
        </p:nvSpPr>
        <p:spPr>
          <a:xfrm>
            <a:off x="4947852" y="-47625"/>
            <a:ext cx="7258190" cy="762000"/>
          </a:xfrm>
          <a:prstGeom prst="rect">
            <a:avLst/>
          </a:prstGeom>
        </p:spPr>
        <p:txBody>
          <a:bodyPr lIns="0" tIns="0" rIns="0" bIns="0" rtlCol="0" anchor="t">
            <a:spAutoFit/>
          </a:bodyPr>
          <a:lstStyle/>
          <a:p>
            <a:pPr algn="ctr">
              <a:lnSpc>
                <a:spcPts val="5697"/>
              </a:lnSpc>
            </a:pPr>
            <a:r>
              <a:rPr lang="en-US" sz="4748" u="sng">
                <a:solidFill>
                  <a:srgbClr val="398923"/>
                </a:solidFill>
                <a:latin typeface="Poppins Ultra-Bold"/>
              </a:rPr>
              <a:t>Methodology</a:t>
            </a:r>
          </a:p>
        </p:txBody>
      </p:sp>
      <p:sp>
        <p:nvSpPr>
          <p:cNvPr id="4" name="TextBox 4"/>
          <p:cNvSpPr txBox="1"/>
          <p:nvPr/>
        </p:nvSpPr>
        <p:spPr>
          <a:xfrm>
            <a:off x="1925239" y="609600"/>
            <a:ext cx="4552441" cy="659808"/>
          </a:xfrm>
          <a:prstGeom prst="rect">
            <a:avLst/>
          </a:prstGeom>
        </p:spPr>
        <p:txBody>
          <a:bodyPr lIns="0" tIns="0" rIns="0" bIns="0" rtlCol="0" anchor="t">
            <a:spAutoFit/>
          </a:bodyPr>
          <a:lstStyle/>
          <a:p>
            <a:pPr algn="ctr">
              <a:lnSpc>
                <a:spcPts val="5107"/>
              </a:lnSpc>
              <a:spcBef>
                <a:spcPct val="0"/>
              </a:spcBef>
            </a:pPr>
            <a:r>
              <a:rPr lang="en-US" sz="3648">
                <a:solidFill>
                  <a:srgbClr val="398923"/>
                </a:solidFill>
                <a:latin typeface="Poppins Ultra-Bold"/>
              </a:rPr>
              <a:t>Technology  Stack</a:t>
            </a:r>
          </a:p>
        </p:txBody>
      </p:sp>
      <p:sp>
        <p:nvSpPr>
          <p:cNvPr id="5" name="TextBox 5"/>
          <p:cNvSpPr txBox="1"/>
          <p:nvPr/>
        </p:nvSpPr>
        <p:spPr>
          <a:xfrm>
            <a:off x="2080123" y="1449769"/>
            <a:ext cx="2198779" cy="511954"/>
          </a:xfrm>
          <a:prstGeom prst="rect">
            <a:avLst/>
          </a:prstGeom>
        </p:spPr>
        <p:txBody>
          <a:bodyPr lIns="0" tIns="0" rIns="0" bIns="0" rtlCol="0" anchor="t">
            <a:spAutoFit/>
          </a:bodyPr>
          <a:lstStyle/>
          <a:p>
            <a:pPr algn="ctr">
              <a:lnSpc>
                <a:spcPts val="4332"/>
              </a:lnSpc>
            </a:pPr>
            <a:r>
              <a:rPr lang="en-US" sz="3094">
                <a:solidFill>
                  <a:srgbClr val="000000"/>
                </a:solidFill>
                <a:latin typeface="Canva Sans Bold"/>
              </a:rPr>
              <a:t>Hardware</a:t>
            </a:r>
          </a:p>
        </p:txBody>
      </p:sp>
      <p:sp>
        <p:nvSpPr>
          <p:cNvPr id="6" name="TextBox 6"/>
          <p:cNvSpPr txBox="1"/>
          <p:nvPr/>
        </p:nvSpPr>
        <p:spPr>
          <a:xfrm>
            <a:off x="2080123" y="2133173"/>
            <a:ext cx="4397557"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IOT Device - ESP8266</a:t>
            </a:r>
          </a:p>
        </p:txBody>
      </p:sp>
      <p:sp>
        <p:nvSpPr>
          <p:cNvPr id="7" name="TextBox 7"/>
          <p:cNvSpPr txBox="1"/>
          <p:nvPr/>
        </p:nvSpPr>
        <p:spPr>
          <a:xfrm>
            <a:off x="2080123" y="2798018"/>
            <a:ext cx="1992690" cy="511954"/>
          </a:xfrm>
          <a:prstGeom prst="rect">
            <a:avLst/>
          </a:prstGeom>
        </p:spPr>
        <p:txBody>
          <a:bodyPr lIns="0" tIns="0" rIns="0" bIns="0" rtlCol="0" anchor="t">
            <a:spAutoFit/>
          </a:bodyPr>
          <a:lstStyle/>
          <a:p>
            <a:pPr algn="ctr">
              <a:lnSpc>
                <a:spcPts val="4332"/>
              </a:lnSpc>
            </a:pPr>
            <a:r>
              <a:rPr lang="en-US" sz="3094">
                <a:solidFill>
                  <a:srgbClr val="000000"/>
                </a:solidFill>
                <a:latin typeface="Canva Sans Bold"/>
              </a:rPr>
              <a:t>Software</a:t>
            </a:r>
          </a:p>
        </p:txBody>
      </p:sp>
      <p:sp>
        <p:nvSpPr>
          <p:cNvPr id="8" name="TextBox 8"/>
          <p:cNvSpPr txBox="1"/>
          <p:nvPr/>
        </p:nvSpPr>
        <p:spPr>
          <a:xfrm>
            <a:off x="2286212" y="3481422"/>
            <a:ext cx="2632174"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Arduino IDE</a:t>
            </a:r>
          </a:p>
        </p:txBody>
      </p:sp>
      <p:sp>
        <p:nvSpPr>
          <p:cNvPr id="9" name="TextBox 9"/>
          <p:cNvSpPr txBox="1"/>
          <p:nvPr/>
        </p:nvSpPr>
        <p:spPr>
          <a:xfrm>
            <a:off x="2183167" y="4136742"/>
            <a:ext cx="1992690"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Python</a:t>
            </a:r>
          </a:p>
        </p:txBody>
      </p:sp>
      <p:sp>
        <p:nvSpPr>
          <p:cNvPr id="10" name="TextBox 10"/>
          <p:cNvSpPr txBox="1"/>
          <p:nvPr/>
        </p:nvSpPr>
        <p:spPr>
          <a:xfrm>
            <a:off x="2286212" y="4734911"/>
            <a:ext cx="825823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Machine Learning (Linear Regression) Libraries</a:t>
            </a:r>
          </a:p>
        </p:txBody>
      </p:sp>
      <p:sp>
        <p:nvSpPr>
          <p:cNvPr id="11" name="TextBox 11"/>
          <p:cNvSpPr txBox="1"/>
          <p:nvPr/>
        </p:nvSpPr>
        <p:spPr>
          <a:xfrm>
            <a:off x="2286212" y="5371181"/>
            <a:ext cx="1316087"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APIs</a:t>
            </a:r>
          </a:p>
        </p:txBody>
      </p:sp>
      <p:sp>
        <p:nvSpPr>
          <p:cNvPr id="12" name="TextBox 12"/>
          <p:cNvSpPr txBox="1"/>
          <p:nvPr/>
        </p:nvSpPr>
        <p:spPr>
          <a:xfrm>
            <a:off x="2210439" y="6026501"/>
            <a:ext cx="3628073"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Appinventor (Mit)</a:t>
            </a:r>
          </a:p>
        </p:txBody>
      </p:sp>
      <p:sp>
        <p:nvSpPr>
          <p:cNvPr id="13" name="TextBox 13"/>
          <p:cNvSpPr txBox="1"/>
          <p:nvPr/>
        </p:nvSpPr>
        <p:spPr>
          <a:xfrm>
            <a:off x="2210439" y="7405295"/>
            <a:ext cx="5908582"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Weather Forecast Data Retrieval</a:t>
            </a:r>
          </a:p>
        </p:txBody>
      </p:sp>
      <p:sp>
        <p:nvSpPr>
          <p:cNvPr id="14" name="TextBox 14"/>
          <p:cNvSpPr txBox="1"/>
          <p:nvPr/>
        </p:nvSpPr>
        <p:spPr>
          <a:xfrm>
            <a:off x="1968502" y="6593087"/>
            <a:ext cx="2310400" cy="659808"/>
          </a:xfrm>
          <a:prstGeom prst="rect">
            <a:avLst/>
          </a:prstGeom>
        </p:spPr>
        <p:txBody>
          <a:bodyPr lIns="0" tIns="0" rIns="0" bIns="0" rtlCol="0" anchor="t">
            <a:spAutoFit/>
          </a:bodyPr>
          <a:lstStyle/>
          <a:p>
            <a:pPr algn="ctr">
              <a:lnSpc>
                <a:spcPts val="5107"/>
              </a:lnSpc>
              <a:spcBef>
                <a:spcPct val="0"/>
              </a:spcBef>
            </a:pPr>
            <a:r>
              <a:rPr lang="en-US" sz="3648">
                <a:solidFill>
                  <a:srgbClr val="398923"/>
                </a:solidFill>
                <a:latin typeface="Poppins Ultra-Bold"/>
              </a:rPr>
              <a:t>Methods</a:t>
            </a:r>
          </a:p>
        </p:txBody>
      </p:sp>
      <p:sp>
        <p:nvSpPr>
          <p:cNvPr id="15" name="TextBox 15"/>
          <p:cNvSpPr txBox="1"/>
          <p:nvPr/>
        </p:nvSpPr>
        <p:spPr>
          <a:xfrm>
            <a:off x="2080123" y="8060614"/>
            <a:ext cx="7109955"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Machine Learning Model Development</a:t>
            </a:r>
          </a:p>
        </p:txBody>
      </p:sp>
      <p:sp>
        <p:nvSpPr>
          <p:cNvPr id="16" name="TextBox 16"/>
          <p:cNvSpPr txBox="1"/>
          <p:nvPr/>
        </p:nvSpPr>
        <p:spPr>
          <a:xfrm>
            <a:off x="2034045" y="8642742"/>
            <a:ext cx="6155617"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Communication with Iot Devices</a:t>
            </a:r>
          </a:p>
        </p:txBody>
      </p:sp>
      <p:sp>
        <p:nvSpPr>
          <p:cNvPr id="17" name="TextBox 17"/>
          <p:cNvSpPr txBox="1"/>
          <p:nvPr/>
        </p:nvSpPr>
        <p:spPr>
          <a:xfrm>
            <a:off x="2286212" y="9201150"/>
            <a:ext cx="3980860"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Testing and Validation</a:t>
            </a:r>
          </a:p>
        </p:txBody>
      </p:sp>
      <p:sp>
        <p:nvSpPr>
          <p:cNvPr id="18" name="Freeform 18"/>
          <p:cNvSpPr/>
          <p:nvPr/>
        </p:nvSpPr>
        <p:spPr>
          <a:xfrm>
            <a:off x="10540053" y="-686182"/>
            <a:ext cx="11659365" cy="11659365"/>
          </a:xfrm>
          <a:custGeom>
            <a:avLst/>
            <a:gdLst/>
            <a:ahLst/>
            <a:cxnLst/>
            <a:rect l="l" t="t" r="r" b="b"/>
            <a:pathLst>
              <a:path w="11659365" h="11659365">
                <a:moveTo>
                  <a:pt x="0" y="0"/>
                </a:moveTo>
                <a:lnTo>
                  <a:pt x="11659364" y="0"/>
                </a:lnTo>
                <a:lnTo>
                  <a:pt x="11659364" y="11659364"/>
                </a:lnTo>
                <a:lnTo>
                  <a:pt x="0" y="116593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9" name="Group 19"/>
          <p:cNvGrpSpPr>
            <a:grpSpLocks noChangeAspect="1"/>
          </p:cNvGrpSpPr>
          <p:nvPr/>
        </p:nvGrpSpPr>
        <p:grpSpPr>
          <a:xfrm>
            <a:off x="11317522" y="91307"/>
            <a:ext cx="10104426" cy="10104386"/>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IN"/>
            </a:p>
          </p:txBody>
        </p:sp>
      </p:grpSp>
      <p:sp>
        <p:nvSpPr>
          <p:cNvPr id="21" name="Freeform 21"/>
          <p:cNvSpPr/>
          <p:nvPr/>
        </p:nvSpPr>
        <p:spPr>
          <a:xfrm rot="-5400000" flipH="1" flipV="1">
            <a:off x="-6732898" y="5329401"/>
            <a:ext cx="13924712" cy="2732725"/>
          </a:xfrm>
          <a:custGeom>
            <a:avLst/>
            <a:gdLst/>
            <a:ahLst/>
            <a:cxnLst/>
            <a:rect l="l" t="t" r="r" b="b"/>
            <a:pathLst>
              <a:path w="13924712" h="2732725">
                <a:moveTo>
                  <a:pt x="13924712" y="2732725"/>
                </a:moveTo>
                <a:lnTo>
                  <a:pt x="0" y="2732725"/>
                </a:lnTo>
                <a:lnTo>
                  <a:pt x="0" y="0"/>
                </a:lnTo>
                <a:lnTo>
                  <a:pt x="13924712" y="0"/>
                </a:lnTo>
                <a:lnTo>
                  <a:pt x="13924712" y="2732725"/>
                </a:lnTo>
                <a:close/>
              </a:path>
            </a:pathLst>
          </a:custGeom>
          <a:blipFill>
            <a:blip r:embed="rId2"/>
            <a:stretch>
              <a:fillRect/>
            </a:stretch>
          </a:blipFill>
        </p:spPr>
        <p:txBody>
          <a:bodyPr/>
          <a:lstStyle/>
          <a:p>
            <a:endParaRPr lang="en-IN"/>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1138</Words>
  <Application>Microsoft Office PowerPoint</Application>
  <PresentationFormat>Custom</PresentationFormat>
  <Paragraphs>93</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phema</dc:creator>
  <cp:lastModifiedBy>Para Hemanth</cp:lastModifiedBy>
  <cp:revision>7</cp:revision>
  <dcterms:created xsi:type="dcterms:W3CDTF">2006-08-16T00:00:00Z</dcterms:created>
  <dcterms:modified xsi:type="dcterms:W3CDTF">2023-09-14T08:42:12Z</dcterms:modified>
  <dc:identifier>DAFuKaf37lo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2023-09-14T05:40:47Z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dee5e975-4acc-4179-963c-00df95030a72</vt:lpwstr>
  </property>
  <property fmtid="{D5CDD505-2E9C-101B-9397-08002B2CF9AE}" pid="7" name="MSIP_Label_defa4170-0d19-0005-0004-bc88714345d2_ActionId">
    <vt:lpwstr>256fdb85-590d-4243-ad07-99e6b2fe53ff</vt:lpwstr>
  </property>
  <property fmtid="{D5CDD505-2E9C-101B-9397-08002B2CF9AE}" pid="8" name="MSIP_Label_defa4170-0d19-0005-0004-bc88714345d2_ContentBits">
    <vt:lpwstr>0</vt:lpwstr>
  </property>
</Properties>
</file>